
<file path=[Content_Types].xml><?xml version="1.0" encoding="utf-8"?>
<Types xmlns="http://schemas.openxmlformats.org/package/2006/content-types">
  <Default Extension="jpeg" ContentType="image/jpeg"/>
  <Default Extension="org&amp;utm_campaign=index&amp;utm_content=thumbnail" ContentType="image/pn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527" r:id="rId2"/>
    <p:sldId id="940" r:id="rId3"/>
    <p:sldId id="955" r:id="rId4"/>
    <p:sldId id="944" r:id="rId5"/>
    <p:sldId id="960" r:id="rId6"/>
    <p:sldId id="961" r:id="rId7"/>
    <p:sldId id="962" r:id="rId8"/>
    <p:sldId id="947" r:id="rId9"/>
    <p:sldId id="948" r:id="rId10"/>
    <p:sldId id="945" r:id="rId11"/>
    <p:sldId id="946" r:id="rId12"/>
    <p:sldId id="949" r:id="rId13"/>
    <p:sldId id="942" r:id="rId14"/>
    <p:sldId id="943" r:id="rId15"/>
    <p:sldId id="950" r:id="rId16"/>
    <p:sldId id="951" r:id="rId17"/>
    <p:sldId id="952" r:id="rId18"/>
    <p:sldId id="953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D44E9C-5F4C-DFA8-11DD-A71DB0BAC5E8}" name="晨 陈" initials="晨陈" userId="f06d25d8f28a4fb8" providerId="Windows Live"/>
  <p188:author id="{5E09C1B1-E16B-EDEE-2AC0-4254FEF6290A}" name="为业 王" initials="为王" userId="33e998cab1b689a4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E8F4F1"/>
    <a:srgbClr val="D9E8F7"/>
    <a:srgbClr val="EAF2FF"/>
    <a:srgbClr val="FFF2E2"/>
    <a:srgbClr val="FBECEC"/>
    <a:srgbClr val="F2F5F8"/>
    <a:srgbClr val="595959"/>
    <a:srgbClr val="2563EB"/>
    <a:srgbClr val="2E54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9" autoAdjust="0"/>
    <p:restoredTop sz="72216" autoAdjust="0"/>
  </p:normalViewPr>
  <p:slideViewPr>
    <p:cSldViewPr snapToGrid="0">
      <p:cViewPr varScale="1">
        <p:scale>
          <a:sx n="66" d="100"/>
          <a:sy n="66" d="100"/>
        </p:scale>
        <p:origin x="906" y="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769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3D938-190A-45DA-9B1F-E5ABB3FB0D4D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C9928A-FCAF-4753-BBDF-B9102BE3FF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2A730F-1835-42AD-835B-69D6DCCDAC14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FFB2BF-87AA-40D1-8AC6-3E73E65E24D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FB2BF-87AA-40D1-8AC6-3E73E65E24D7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FB2BF-87AA-40D1-8AC6-3E73E65E24D7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34694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FB2BF-87AA-40D1-8AC6-3E73E65E24D7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17504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FB2BF-87AA-40D1-8AC6-3E73E65E24D7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03407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FB2BF-87AA-40D1-8AC6-3E73E65E24D7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47771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FB2BF-87AA-40D1-8AC6-3E73E65E24D7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4266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FB2BF-87AA-40D1-8AC6-3E73E65E24D7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78638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FB2BF-87AA-40D1-8AC6-3E73E65E24D7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60738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FB2BF-87AA-40D1-8AC6-3E73E65E24D7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86603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FB2BF-87AA-40D1-8AC6-3E73E65E24D7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4481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FB2BF-87AA-40D1-8AC6-3E73E65E24D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8512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FB2BF-87AA-40D1-8AC6-3E73E65E24D7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3551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FB2BF-87AA-40D1-8AC6-3E73E65E24D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8004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99B44-9B4C-E1AC-37F6-99B9EE6D9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AB79604-604C-8A90-7D5D-BCD84A7EB4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8BD77BA-48F6-3F13-8B25-C608F9B021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864B7F1-A458-E488-D688-25321B0CE3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FB2BF-87AA-40D1-8AC6-3E73E65E24D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9542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053B9-DE62-0DAA-C7D2-49343A917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EED1E97-6D05-B4B5-1585-21E463C45B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4FCFCAC-002F-599C-DF40-4A75E0B267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B12D6B1-FCC8-05D7-D004-561D657A98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FB2BF-87AA-40D1-8AC6-3E73E65E24D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25465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BD098-E022-97BC-5052-CC630323E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16EDBFF-9D96-3A11-6E7D-AC44EC25DB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CDE3D9B-F58C-BDED-ACC2-46A8529FF4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253FB25-AB6A-14EC-51F1-0C3DBA158E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FB2BF-87AA-40D1-8AC6-3E73E65E24D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5773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FB2BF-87AA-40D1-8AC6-3E73E65E24D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0638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FB2BF-87AA-40D1-8AC6-3E73E65E24D7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8880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0" y="6311900"/>
            <a:ext cx="12192000" cy="5461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9320" y="1092370"/>
            <a:ext cx="10924480" cy="50845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8" name="标题 16"/>
          <p:cNvSpPr>
            <a:spLocks noGrp="1"/>
          </p:cNvSpPr>
          <p:nvPr>
            <p:ph type="title"/>
          </p:nvPr>
        </p:nvSpPr>
        <p:spPr>
          <a:xfrm>
            <a:off x="429320" y="270452"/>
            <a:ext cx="9960472" cy="616536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D9E82532-83C9-358E-91C8-0D7926F5B18D}"/>
              </a:ext>
            </a:extLst>
          </p:cNvPr>
          <p:cNvCxnSpPr>
            <a:cxnSpLocks/>
          </p:cNvCxnSpPr>
          <p:nvPr userDrawn="1"/>
        </p:nvCxnSpPr>
        <p:spPr>
          <a:xfrm>
            <a:off x="348960" y="897498"/>
            <a:ext cx="110048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389792" y="6387035"/>
            <a:ext cx="14365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21.png"/><Relationship Id="rId18" Type="http://schemas.openxmlformats.org/officeDocument/2006/relationships/image" Target="../media/image170.png"/><Relationship Id="rId3" Type="http://schemas.openxmlformats.org/officeDocument/2006/relationships/tags" Target="../tags/tag15.xml"/><Relationship Id="rId7" Type="http://schemas.openxmlformats.org/officeDocument/2006/relationships/notesSlide" Target="../notesSlides/notesSlide13.xml"/><Relationship Id="rId12" Type="http://schemas.openxmlformats.org/officeDocument/2006/relationships/image" Target="../media/image20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7.xml"/><Relationship Id="rId15" Type="http://schemas.openxmlformats.org/officeDocument/2006/relationships/image" Target="../media/image8.svg"/><Relationship Id="rId19" Type="http://schemas.openxmlformats.org/officeDocument/2006/relationships/image" Target="../media/image180.png"/><Relationship Id="rId4" Type="http://schemas.openxmlformats.org/officeDocument/2006/relationships/tags" Target="../tags/tag16.xml"/><Relationship Id="rId9" Type="http://schemas.openxmlformats.org/officeDocument/2006/relationships/image" Target="../media/image160.png"/><Relationship Id="rId14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20.xml"/><Relationship Id="rId7" Type="http://schemas.openxmlformats.org/officeDocument/2006/relationships/image" Target="../media/image19.org&amp;utm_campaign=index&amp;utm_content=thumbnai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18.png"/><Relationship Id="rId11" Type="http://schemas.openxmlformats.org/officeDocument/2006/relationships/image" Target="../media/image25.png"/><Relationship Id="rId5" Type="http://schemas.openxmlformats.org/officeDocument/2006/relationships/notesSlide" Target="../notesSlides/notesSlide15.xml"/><Relationship Id="rId10" Type="http://schemas.openxmlformats.org/officeDocument/2006/relationships/image" Target="../media/image24.sv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3.svg"/><Relationship Id="rId1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tags" Target="../tags/tag4.xml"/><Relationship Id="rId7" Type="http://schemas.openxmlformats.org/officeDocument/2006/relationships/image" Target="../media/image5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58024" y="227934"/>
            <a:ext cx="10275952" cy="1956466"/>
          </a:xfrm>
        </p:spPr>
        <p:txBody>
          <a:bodyPr>
            <a:noAutofit/>
          </a:bodyPr>
          <a:lstStyle/>
          <a:p>
            <a:r>
              <a:rPr lang="en-US" sz="4400" b="1" dirty="0">
                <a:ea typeface="+mj-lt"/>
                <a:cs typeface="+mj-lt"/>
              </a:rPr>
              <a:t>Towards Efficient Serving of</a:t>
            </a:r>
            <a:br>
              <a:rPr lang="en-US" sz="4400" b="1" dirty="0">
                <a:ea typeface="+mj-lt"/>
                <a:cs typeface="+mj-lt"/>
              </a:rPr>
            </a:br>
            <a:r>
              <a:rPr lang="en-US" sz="4400" b="1" dirty="0">
                <a:ea typeface="+mj-lt"/>
                <a:cs typeface="+mj-lt"/>
              </a:rPr>
              <a:t>Network-intensive LLM Inferences</a:t>
            </a:r>
            <a:endParaRPr lang="en-US" altLang="zh-CN" sz="4400" b="1" dirty="0">
              <a:cs typeface="Helvetic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1</a:t>
            </a:fld>
            <a:endParaRPr lang="zh-CN" altLang="en-US"/>
          </a:p>
        </p:txBody>
      </p:sp>
      <p:sp>
        <p:nvSpPr>
          <p:cNvPr id="5" name="副标题 2"/>
          <p:cNvSpPr txBox="1"/>
          <p:nvPr/>
        </p:nvSpPr>
        <p:spPr>
          <a:xfrm>
            <a:off x="2474528" y="3221650"/>
            <a:ext cx="7242944" cy="10390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CN" sz="2800" dirty="0"/>
          </a:p>
        </p:txBody>
      </p:sp>
      <p:sp>
        <p:nvSpPr>
          <p:cNvPr id="11" name="副标题 10">
            <a:extLst>
              <a:ext uri="{FF2B5EF4-FFF2-40B4-BE49-F238E27FC236}">
                <a16:creationId xmlns:a16="http://schemas.microsoft.com/office/drawing/2014/main" id="{96C58C07-FEAA-03EF-A7F9-B47B0ECFB2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9593" y="2780353"/>
            <a:ext cx="10232815" cy="1500020"/>
          </a:xfrm>
        </p:spPr>
        <p:txBody>
          <a:bodyPr>
            <a:normAutofit/>
          </a:bodyPr>
          <a:lstStyle/>
          <a:p>
            <a:r>
              <a:rPr lang="en-US" altLang="zh-CN" dirty="0"/>
              <a:t>Weiye Wang, Chen </a:t>
            </a:r>
            <a:r>
              <a:rPr lang="en-US" altLang="zh-CN" dirty="0" err="1"/>
              <a:t>Chen</a:t>
            </a:r>
            <a:r>
              <a:rPr lang="en-US" altLang="zh-CN" dirty="0"/>
              <a:t>, </a:t>
            </a:r>
            <a:r>
              <a:rPr lang="en-US" altLang="zh-CN" dirty="0" err="1"/>
              <a:t>Junxue</a:t>
            </a:r>
            <a:r>
              <a:rPr lang="en-US" altLang="zh-CN" dirty="0"/>
              <a:t> Zhang</a:t>
            </a:r>
          </a:p>
          <a:p>
            <a:r>
              <a:rPr lang="en-US" altLang="zh-CN" dirty="0" err="1"/>
              <a:t>Zhusheng</a:t>
            </a:r>
            <a:r>
              <a:rPr lang="en-US" altLang="zh-CN" dirty="0"/>
              <a:t> Wang, Hui Yuan, Zixuan Guan, Xiaolong Zheng</a:t>
            </a:r>
          </a:p>
          <a:p>
            <a:r>
              <a:rPr lang="en-US" altLang="zh-CN" dirty="0" err="1"/>
              <a:t>Qizhen</a:t>
            </a:r>
            <a:r>
              <a:rPr lang="en-US" altLang="zh-CN" dirty="0"/>
              <a:t> Weng, Yin Chen, </a:t>
            </a:r>
            <a:r>
              <a:rPr lang="en-US" altLang="zh-CN" dirty="0" err="1"/>
              <a:t>Minyi</a:t>
            </a:r>
            <a:r>
              <a:rPr lang="en-US" altLang="zh-CN" dirty="0"/>
              <a:t> Guo</a:t>
            </a:r>
            <a:endParaRPr lang="zh-CN" altLang="en-US" dirty="0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932133A-3DD8-1F77-E65B-811853AC58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511" y="5064026"/>
            <a:ext cx="1614939" cy="166050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1C422E6-2D2A-C17B-0C23-35F663BAEC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800" y="5312819"/>
            <a:ext cx="1146834" cy="1317248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3F906A09-9A15-F3EC-6C16-D4FCACE974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29942" y="5268692"/>
            <a:ext cx="1330287" cy="134999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BDB0CB3D-5ADB-75A6-28FF-323A038F7F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419" y="5011172"/>
            <a:ext cx="1774600" cy="177523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DAE38A54-0AD6-745C-02D6-F0138DB37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319" y="1092370"/>
            <a:ext cx="11688469" cy="5084593"/>
          </a:xfrm>
        </p:spPr>
        <p:txBody>
          <a:bodyPr>
            <a:normAutofit/>
          </a:bodyPr>
          <a:lstStyle/>
          <a:p>
            <a:r>
              <a:rPr lang="en-US" altLang="zh-CN" dirty="0"/>
              <a:t>Current Practice:</a:t>
            </a:r>
          </a:p>
          <a:p>
            <a:pPr lvl="1"/>
            <a:r>
              <a:rPr lang="en-US" altLang="zh-CN" dirty="0"/>
              <a:t>Adopt a </a:t>
            </a:r>
            <a:r>
              <a:rPr lang="en-US" altLang="zh-CN" dirty="0">
                <a:solidFill>
                  <a:srgbClr val="0432FF"/>
                </a:solidFill>
              </a:rPr>
              <a:t>centralized control model</a:t>
            </a:r>
            <a:r>
              <a:rPr lang="en-US" altLang="zh-CN" dirty="0"/>
              <a:t>, where a single main thread orchestrates all stages. </a:t>
            </a:r>
          </a:p>
          <a:p>
            <a:pPr lvl="1"/>
            <a:r>
              <a:rPr lang="en-US" altLang="zh-CN" dirty="0"/>
              <a:t>Each stage is </a:t>
            </a:r>
            <a:r>
              <a:rPr lang="en-US" altLang="zh-CN" dirty="0">
                <a:solidFill>
                  <a:srgbClr val="0432FF"/>
                </a:solidFill>
              </a:rPr>
              <a:t>passively</a:t>
            </a:r>
            <a:r>
              <a:rPr lang="en-US" altLang="zh-CN" dirty="0"/>
              <a:t> triggered for execution.</a:t>
            </a:r>
          </a:p>
          <a:p>
            <a:r>
              <a:rPr lang="en-US" altLang="zh-CN" dirty="0"/>
              <a:t>Consequence:</a:t>
            </a:r>
          </a:p>
          <a:p>
            <a:pPr lvl="1"/>
            <a:r>
              <a:rPr lang="en-US" altLang="zh-CN" dirty="0">
                <a:solidFill>
                  <a:srgbClr val="0432FF"/>
                </a:solidFill>
              </a:rPr>
              <a:t>Low</a:t>
            </a:r>
            <a:r>
              <a:rPr lang="en-US" altLang="zh-CN" dirty="0"/>
              <a:t> </a:t>
            </a:r>
            <a:r>
              <a:rPr lang="en-US" altLang="zh-CN" dirty="0">
                <a:solidFill>
                  <a:srgbClr val="0432FF"/>
                </a:solidFill>
              </a:rPr>
              <a:t>inter-stage</a:t>
            </a:r>
            <a:r>
              <a:rPr lang="en-US" altLang="zh-CN" dirty="0"/>
              <a:t> pipeline execution concurrency.</a:t>
            </a:r>
          </a:p>
          <a:p>
            <a:pPr lvl="1"/>
            <a:r>
              <a:rPr lang="en-US" altLang="zh-CN" dirty="0"/>
              <a:t>System resources are not fully utilized, resulting in low execution efficiency.</a:t>
            </a:r>
          </a:p>
          <a:p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F229145B-59C9-6A64-4400-54A51C19A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10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2254542A-A317-78FF-9D72-CFE7331B3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320" y="270452"/>
            <a:ext cx="12017950" cy="616536"/>
          </a:xfrm>
        </p:spPr>
        <p:txBody>
          <a:bodyPr/>
          <a:lstStyle/>
          <a:p>
            <a:r>
              <a:rPr lang="en-US" altLang="zh-CN" dirty="0"/>
              <a:t>Problem 1: Low Concurrency in </a:t>
            </a:r>
            <a:r>
              <a:rPr lang="en-US" altLang="zh-CN" dirty="0" err="1"/>
              <a:t>KVCache</a:t>
            </a:r>
            <a:r>
              <a:rPr lang="en-US" altLang="zh-CN" dirty="0"/>
              <a:t> Loading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4D9E881-495B-E9BA-B746-34FD6C11F5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29" t="1" r="5186" b="152"/>
          <a:stretch>
            <a:fillRect/>
          </a:stretch>
        </p:blipFill>
        <p:spPr>
          <a:xfrm>
            <a:off x="1564684" y="3429000"/>
            <a:ext cx="3619567" cy="274242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B675FC6-4AF3-CA4E-DBC3-20D8C42060E9}"/>
              </a:ext>
            </a:extLst>
          </p:cNvPr>
          <p:cNvPicPr>
            <a:picLocks/>
          </p:cNvPicPr>
          <p:nvPr/>
        </p:nvPicPr>
        <p:blipFill>
          <a:blip r:embed="rId4"/>
          <a:srcRect t="8188" r="1183" b="11522"/>
          <a:stretch>
            <a:fillRect/>
          </a:stretch>
        </p:blipFill>
        <p:spPr>
          <a:xfrm>
            <a:off x="6689624" y="3504576"/>
            <a:ext cx="4418442" cy="259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983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EDF82-A009-1D84-A5AF-D4E640BA4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B30E949-AA42-A565-EECB-F9B2810A9D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16" b="9571"/>
          <a:stretch>
            <a:fillRect/>
          </a:stretch>
        </p:blipFill>
        <p:spPr>
          <a:xfrm>
            <a:off x="7428158" y="917987"/>
            <a:ext cx="3046781" cy="2755355"/>
          </a:xfrm>
          <a:prstGeom prst="rect">
            <a:avLst/>
          </a:prstGeom>
        </p:spPr>
      </p:pic>
      <p:sp>
        <p:nvSpPr>
          <p:cNvPr id="2" name="内容占位符 1">
            <a:extLst>
              <a:ext uri="{FF2B5EF4-FFF2-40B4-BE49-F238E27FC236}">
                <a16:creationId xmlns:a16="http://schemas.microsoft.com/office/drawing/2014/main" id="{59B2BB4F-3EFC-F529-FE43-DACD67464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319" y="1092370"/>
            <a:ext cx="5666681" cy="2674087"/>
          </a:xfrm>
        </p:spPr>
        <p:txBody>
          <a:bodyPr/>
          <a:lstStyle/>
          <a:p>
            <a:r>
              <a:rPr lang="en-US" altLang="zh-CN" sz="2400" dirty="0"/>
              <a:t>Description:</a:t>
            </a:r>
          </a:p>
          <a:p>
            <a:pPr lvl="1"/>
            <a:r>
              <a:rPr lang="en-US" altLang="zh-CN" dirty="0"/>
              <a:t>Concurrent inference requests compete for limited system resources and queue for scheduling in the inference engine.</a:t>
            </a:r>
          </a:p>
          <a:p>
            <a:pPr lvl="1"/>
            <a:r>
              <a:rPr lang="en-US" altLang="zh-CN" dirty="0"/>
              <a:t>Existing engines are </a:t>
            </a:r>
            <a:r>
              <a:rPr lang="en-US" altLang="zh-CN" dirty="0">
                <a:solidFill>
                  <a:srgbClr val="0432FF"/>
                </a:solidFill>
              </a:rPr>
              <a:t>blind</a:t>
            </a:r>
            <a:r>
              <a:rPr lang="en-US" altLang="zh-CN" dirty="0"/>
              <a:t> to </a:t>
            </a:r>
            <a:r>
              <a:rPr lang="en-US" altLang="zh-CN" dirty="0" err="1"/>
              <a:t>KVCache</a:t>
            </a:r>
            <a:r>
              <a:rPr lang="en-US" altLang="zh-CN" dirty="0"/>
              <a:t> loading cost, use FIFO or </a:t>
            </a:r>
            <a:r>
              <a:rPr lang="zh-CN" altLang="zh-CN" dirty="0"/>
              <a:t>prioritize requests </a:t>
            </a:r>
            <a:r>
              <a:rPr lang="en-US" altLang="zh-CN" dirty="0"/>
              <a:t>by </a:t>
            </a:r>
            <a:r>
              <a:rPr lang="zh-CN" altLang="zh-CN" dirty="0"/>
              <a:t>estimated compute times</a:t>
            </a:r>
            <a:r>
              <a:rPr lang="zh-CN" altLang="en-US" sz="2000" dirty="0"/>
              <a:t>.</a:t>
            </a:r>
            <a:endParaRPr lang="en-US" altLang="zh-CN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91EBED3D-F842-7498-05A6-640C0A499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11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27E9E44C-093A-1D46-D02F-010A67F5A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320" y="270452"/>
            <a:ext cx="12017950" cy="616536"/>
          </a:xfrm>
        </p:spPr>
        <p:txBody>
          <a:bodyPr/>
          <a:lstStyle/>
          <a:p>
            <a:r>
              <a:rPr lang="en-US" altLang="zh-CN" dirty="0"/>
              <a:t>Problem </a:t>
            </a:r>
            <a:r>
              <a:rPr lang="zh-CN" altLang="en-US" dirty="0"/>
              <a:t>2: Scheduling Blind</a:t>
            </a:r>
            <a:r>
              <a:rPr lang="en-US" altLang="zh-CN" dirty="0"/>
              <a:t>ness</a:t>
            </a:r>
            <a:r>
              <a:rPr lang="zh-CN" altLang="en-US" dirty="0"/>
              <a:t> to KVCache Loading Cost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D5DFAC83-D2BB-6D85-E971-D736202DCB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817439"/>
              </p:ext>
            </p:extLst>
          </p:nvPr>
        </p:nvGraphicFramePr>
        <p:xfrm>
          <a:off x="6616537" y="3896157"/>
          <a:ext cx="4979508" cy="11068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5117">
                  <a:extLst>
                    <a:ext uri="{9D8B030D-6E8A-4147-A177-3AD203B41FA5}">
                      <a16:colId xmlns:a16="http://schemas.microsoft.com/office/drawing/2014/main" val="2091005755"/>
                    </a:ext>
                  </a:extLst>
                </a:gridCol>
                <a:gridCol w="1027518">
                  <a:extLst>
                    <a:ext uri="{9D8B030D-6E8A-4147-A177-3AD203B41FA5}">
                      <a16:colId xmlns:a16="http://schemas.microsoft.com/office/drawing/2014/main" val="126618810"/>
                    </a:ext>
                  </a:extLst>
                </a:gridCol>
                <a:gridCol w="1424193">
                  <a:extLst>
                    <a:ext uri="{9D8B030D-6E8A-4147-A177-3AD203B41FA5}">
                      <a16:colId xmlns:a16="http://schemas.microsoft.com/office/drawing/2014/main" val="1112879393"/>
                    </a:ext>
                  </a:extLst>
                </a:gridCol>
                <a:gridCol w="1302680">
                  <a:extLst>
                    <a:ext uri="{9D8B030D-6E8A-4147-A177-3AD203B41FA5}">
                      <a16:colId xmlns:a16="http://schemas.microsoft.com/office/drawing/2014/main" val="2605932726"/>
                    </a:ext>
                  </a:extLst>
                </a:gridCol>
              </a:tblGrid>
              <a:tr h="370543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Request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Arrival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Loading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Compute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4401998"/>
                  </a:ext>
                </a:extLst>
              </a:tr>
              <a:tr h="370543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R1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earlier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0.361 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0.019 s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754624"/>
                  </a:ext>
                </a:extLst>
              </a:tr>
              <a:tr h="314942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R2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later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0.199 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0.025 s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919694"/>
                  </a:ext>
                </a:extLst>
              </a:tr>
            </a:tbl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A1F356AB-1DA4-30AA-A6C0-951DF35A1324}"/>
              </a:ext>
            </a:extLst>
          </p:cNvPr>
          <p:cNvSpPr txBox="1"/>
          <p:nvPr/>
        </p:nvSpPr>
        <p:spPr>
          <a:xfrm>
            <a:off x="6096000" y="5107800"/>
            <a:ext cx="55000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altLang="zh-CN" sz="1600" dirty="0"/>
              <a:t>P</a:t>
            </a:r>
            <a:r>
              <a:rPr lang="zh-CN" altLang="en-US" sz="1600" dirty="0"/>
              <a:t>olicy aware of KVCache loading cost would prioritize R2, </a:t>
            </a:r>
            <a:r>
              <a:rPr lang="en-US" altLang="zh-CN" sz="1600" dirty="0"/>
              <a:t>significantly </a:t>
            </a:r>
            <a:r>
              <a:rPr lang="zh-CN" altLang="en-US" sz="1600" dirty="0"/>
              <a:t>improving average TTFT.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5338E6C-9379-6D2A-7A7E-8ADBF357E9B5}"/>
              </a:ext>
            </a:extLst>
          </p:cNvPr>
          <p:cNvSpPr txBox="1"/>
          <p:nvPr/>
        </p:nvSpPr>
        <p:spPr>
          <a:xfrm>
            <a:off x="429319" y="3896157"/>
            <a:ext cx="5666681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Consequence: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dirty="0"/>
              <a:t>Compute-centric service-cost models fail to account for network transfer costs.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dirty="0"/>
              <a:t>Inaccurate cost estimations </a:t>
            </a:r>
            <a:r>
              <a:rPr lang="en-US" altLang="zh-CN" sz="2000" dirty="0">
                <a:solidFill>
                  <a:srgbClr val="0432FF"/>
                </a:solidFill>
              </a:rPr>
              <a:t>undermine</a:t>
            </a:r>
            <a:r>
              <a:rPr lang="en-US" altLang="zh-CN" sz="2000" dirty="0"/>
              <a:t> quality of scheduling policy.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233563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B99044A1-99F5-6635-42A0-E133186F3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320" y="1092371"/>
            <a:ext cx="10924480" cy="1584340"/>
          </a:xfrm>
        </p:spPr>
        <p:txBody>
          <a:bodyPr/>
          <a:lstStyle/>
          <a:p>
            <a:r>
              <a:rPr lang="en-US" altLang="zh-CN" dirty="0"/>
              <a:t>Key</a:t>
            </a:r>
            <a:r>
              <a:rPr lang="zh-CN" altLang="en-US" dirty="0"/>
              <a:t> </a:t>
            </a:r>
            <a:r>
              <a:rPr lang="en-US" altLang="zh-CN" dirty="0"/>
              <a:t>insight:</a:t>
            </a:r>
            <a:r>
              <a:rPr lang="zh-CN" altLang="en-US" dirty="0"/>
              <a:t> </a:t>
            </a:r>
            <a:r>
              <a:rPr lang="en-US" altLang="zh-CN" dirty="0"/>
              <a:t>treating </a:t>
            </a:r>
            <a:r>
              <a:rPr lang="en-US" altLang="zh-CN" dirty="0" err="1">
                <a:solidFill>
                  <a:srgbClr val="0432FF"/>
                </a:solidFill>
              </a:rPr>
              <a:t>KVCache</a:t>
            </a:r>
            <a:r>
              <a:rPr lang="en-US" altLang="zh-CN" dirty="0">
                <a:solidFill>
                  <a:srgbClr val="0432FF"/>
                </a:solidFill>
              </a:rPr>
              <a:t> network transfer </a:t>
            </a:r>
            <a:r>
              <a:rPr lang="en-US" altLang="zh-CN" dirty="0"/>
              <a:t>as a </a:t>
            </a:r>
            <a:r>
              <a:rPr lang="en-US" altLang="zh-CN" i="1" dirty="0">
                <a:solidFill>
                  <a:srgbClr val="0432FF"/>
                </a:solidFill>
              </a:rPr>
              <a:t>first-class citizen</a:t>
            </a:r>
            <a:r>
              <a:rPr lang="en-US" altLang="zh-CN" dirty="0"/>
              <a:t>,</a:t>
            </a:r>
            <a:r>
              <a:rPr lang="zh-CN" altLang="en-US" dirty="0"/>
              <a:t> </a:t>
            </a:r>
            <a:r>
              <a:rPr lang="en-US" altLang="zh-CN" dirty="0"/>
              <a:t>equally</a:t>
            </a:r>
            <a:r>
              <a:rPr lang="zh-CN" altLang="en-US" dirty="0"/>
              <a:t> </a:t>
            </a:r>
            <a:r>
              <a:rPr lang="en-US" altLang="zh-CN" dirty="0"/>
              <a:t>important</a:t>
            </a:r>
            <a:r>
              <a:rPr lang="zh-CN" altLang="en-US" dirty="0"/>
              <a:t> </a:t>
            </a:r>
            <a:r>
              <a:rPr lang="en-US" altLang="zh-CN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prefill</a:t>
            </a:r>
            <a:r>
              <a:rPr lang="zh-CN" altLang="en-US" dirty="0"/>
              <a:t> </a:t>
            </a:r>
            <a:r>
              <a:rPr lang="en-US" altLang="zh-CN" dirty="0"/>
              <a:t>computation.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B313C735-740F-7BE3-5042-0BD9A03C6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12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2EAC5C5C-A4F8-815A-0D88-E216E9F79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320" y="270452"/>
            <a:ext cx="12070130" cy="616536"/>
          </a:xfrm>
        </p:spPr>
        <p:txBody>
          <a:bodyPr/>
          <a:lstStyle/>
          <a:p>
            <a:r>
              <a:rPr lang="en-US" altLang="zh-CN" dirty="0"/>
              <a:t>Overview of Sanic</a:t>
            </a: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96D24D1-CBD9-7C53-BDC5-3765E59A73C8}"/>
              </a:ext>
            </a:extLst>
          </p:cNvPr>
          <p:cNvSpPr txBox="1"/>
          <p:nvPr/>
        </p:nvSpPr>
        <p:spPr>
          <a:xfrm>
            <a:off x="1413249" y="3800688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/>
              <a:t>Root causes</a:t>
            </a:r>
            <a:endParaRPr lang="zh-CN" altLang="en-US" sz="1600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A5DD928-FC43-8B97-B339-FD922C1C2B67}"/>
              </a:ext>
            </a:extLst>
          </p:cNvPr>
          <p:cNvSpPr txBox="1"/>
          <p:nvPr/>
        </p:nvSpPr>
        <p:spPr>
          <a:xfrm>
            <a:off x="1192837" y="4609575"/>
            <a:ext cx="17652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/>
              <a:t>Design Principles</a:t>
            </a:r>
            <a:endParaRPr lang="zh-CN" altLang="en-US" sz="1600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AE1B6A5C-39DD-3536-61DC-CD94A5FAC47C}"/>
              </a:ext>
            </a:extLst>
          </p:cNvPr>
          <p:cNvSpPr txBox="1"/>
          <p:nvPr/>
        </p:nvSpPr>
        <p:spPr>
          <a:xfrm>
            <a:off x="1173601" y="5396876"/>
            <a:ext cx="18036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/>
              <a:t>Proposed System</a:t>
            </a:r>
            <a:endParaRPr lang="zh-CN" altLang="en-US" sz="1600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C0B57F0-D6FB-1214-6F38-4DB059092ED0}"/>
              </a:ext>
            </a:extLst>
          </p:cNvPr>
          <p:cNvSpPr/>
          <p:nvPr/>
        </p:nvSpPr>
        <p:spPr>
          <a:xfrm>
            <a:off x="7368316" y="3759998"/>
            <a:ext cx="3787082" cy="533981"/>
          </a:xfrm>
          <a:prstGeom prst="rect">
            <a:avLst/>
          </a:prstGeom>
          <a:solidFill>
            <a:srgbClr val="FFF2E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rgbClr val="0432FF"/>
                </a:solidFill>
              </a:rPr>
              <a:t>Blindness</a:t>
            </a:r>
            <a:r>
              <a:rPr lang="en-US" altLang="zh-CN" sz="1600" dirty="0">
                <a:solidFill>
                  <a:schemeClr val="tx1"/>
                </a:solidFill>
              </a:rPr>
              <a:t> to </a:t>
            </a:r>
            <a:r>
              <a:rPr lang="en-US" altLang="zh-CN" sz="1600" dirty="0" err="1">
                <a:solidFill>
                  <a:schemeClr val="tx1"/>
                </a:solidFill>
              </a:rPr>
              <a:t>KVCache</a:t>
            </a:r>
            <a:r>
              <a:rPr lang="en-US" altLang="zh-CN" sz="1600" dirty="0">
                <a:solidFill>
                  <a:schemeClr val="tx1"/>
                </a:solidFill>
              </a:rPr>
              <a:t> loading cost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5FD32F79-A79C-7645-51AC-196815EAD8E3}"/>
              </a:ext>
            </a:extLst>
          </p:cNvPr>
          <p:cNvSpPr/>
          <p:nvPr/>
        </p:nvSpPr>
        <p:spPr>
          <a:xfrm>
            <a:off x="3348766" y="3759999"/>
            <a:ext cx="3787082" cy="533981"/>
          </a:xfrm>
          <a:prstGeom prst="rect">
            <a:avLst/>
          </a:prstGeom>
          <a:solidFill>
            <a:srgbClr val="FFF2E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rgbClr val="0432FF"/>
                </a:solidFill>
              </a:rPr>
              <a:t>Centralized </a:t>
            </a:r>
            <a:r>
              <a:rPr lang="en-US" altLang="zh-CN" sz="1600" dirty="0">
                <a:solidFill>
                  <a:schemeClr val="tx1"/>
                </a:solidFill>
              </a:rPr>
              <a:t>Control of Serving Workflow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70B52BAC-2453-5F33-E917-6FF27E91746D}"/>
              </a:ext>
            </a:extLst>
          </p:cNvPr>
          <p:cNvSpPr/>
          <p:nvPr/>
        </p:nvSpPr>
        <p:spPr>
          <a:xfrm>
            <a:off x="3348766" y="4556514"/>
            <a:ext cx="3787082" cy="533981"/>
          </a:xfrm>
          <a:prstGeom prst="rect">
            <a:avLst/>
          </a:prstGeom>
          <a:solidFill>
            <a:srgbClr val="E8F4F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rgbClr val="0432FF"/>
                </a:solidFill>
              </a:rPr>
              <a:t>Stage-Autonomous</a:t>
            </a:r>
            <a:r>
              <a:rPr lang="en-US" altLang="zh-CN" sz="1600" dirty="0">
                <a:solidFill>
                  <a:schemeClr val="tx1"/>
                </a:solidFill>
              </a:rPr>
              <a:t> Execution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116E8F05-D45D-0928-C855-035535017618}"/>
              </a:ext>
            </a:extLst>
          </p:cNvPr>
          <p:cNvSpPr/>
          <p:nvPr/>
        </p:nvSpPr>
        <p:spPr>
          <a:xfrm>
            <a:off x="7368316" y="4556514"/>
            <a:ext cx="3787082" cy="533981"/>
          </a:xfrm>
          <a:prstGeom prst="rect">
            <a:avLst/>
          </a:prstGeom>
          <a:solidFill>
            <a:srgbClr val="E8F4F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rgbClr val="0432FF"/>
                </a:solidFill>
              </a:rPr>
              <a:t>Network-cost-aware</a:t>
            </a:r>
            <a:r>
              <a:rPr lang="en-US" altLang="zh-CN" sz="1600" dirty="0">
                <a:solidFill>
                  <a:schemeClr val="tx1"/>
                </a:solidFill>
              </a:rPr>
              <a:t> Scheduling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F115C586-DFD4-EEA4-839D-D677C2D83EC2}"/>
              </a:ext>
            </a:extLst>
          </p:cNvPr>
          <p:cNvSpPr/>
          <p:nvPr/>
        </p:nvSpPr>
        <p:spPr>
          <a:xfrm>
            <a:off x="3348766" y="5353029"/>
            <a:ext cx="7806632" cy="533981"/>
          </a:xfrm>
          <a:prstGeom prst="rect">
            <a:avLst/>
          </a:prstGeom>
          <a:solidFill>
            <a:srgbClr val="D9E8F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chemeClr val="tx1"/>
                </a:solidFill>
              </a:rPr>
              <a:t>Sanic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9A424F48-0E23-3CB6-D5AE-801A3271D6E4}"/>
              </a:ext>
            </a:extLst>
          </p:cNvPr>
          <p:cNvCxnSpPr>
            <a:stCxn id="20" idx="2"/>
            <a:endCxn id="22" idx="0"/>
          </p:cNvCxnSpPr>
          <p:nvPr/>
        </p:nvCxnSpPr>
        <p:spPr>
          <a:xfrm>
            <a:off x="5242307" y="4293980"/>
            <a:ext cx="0" cy="2625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29">
            <a:extLst>
              <a:ext uri="{FF2B5EF4-FFF2-40B4-BE49-F238E27FC236}">
                <a16:creationId xmlns:a16="http://schemas.microsoft.com/office/drawing/2014/main" id="{EC107B2B-031D-F0DE-E853-C4213E54D79A}"/>
              </a:ext>
            </a:extLst>
          </p:cNvPr>
          <p:cNvCxnSpPr/>
          <p:nvPr/>
        </p:nvCxnSpPr>
        <p:spPr>
          <a:xfrm>
            <a:off x="5224943" y="5090495"/>
            <a:ext cx="0" cy="2625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箭头连接符 30">
            <a:extLst>
              <a:ext uri="{FF2B5EF4-FFF2-40B4-BE49-F238E27FC236}">
                <a16:creationId xmlns:a16="http://schemas.microsoft.com/office/drawing/2014/main" id="{4A42CC02-D4E0-B102-6284-B459407A3F1D}"/>
              </a:ext>
            </a:extLst>
          </p:cNvPr>
          <p:cNvCxnSpPr>
            <a:cxnSpLocks/>
            <a:stCxn id="16" idx="2"/>
            <a:endCxn id="25" idx="0"/>
          </p:cNvCxnSpPr>
          <p:nvPr/>
        </p:nvCxnSpPr>
        <p:spPr>
          <a:xfrm>
            <a:off x="9261857" y="4293979"/>
            <a:ext cx="0" cy="26253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7555013E-8D76-29A1-4608-D9A30EF18666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9261857" y="5090495"/>
            <a:ext cx="0" cy="2625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本框 37">
            <a:extLst>
              <a:ext uri="{FF2B5EF4-FFF2-40B4-BE49-F238E27FC236}">
                <a16:creationId xmlns:a16="http://schemas.microsoft.com/office/drawing/2014/main" id="{4E1AF860-101E-C731-CDC4-A255FB6643C3}"/>
              </a:ext>
            </a:extLst>
          </p:cNvPr>
          <p:cNvSpPr txBox="1"/>
          <p:nvPr/>
        </p:nvSpPr>
        <p:spPr>
          <a:xfrm>
            <a:off x="1122305" y="2965155"/>
            <a:ext cx="19062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/>
              <a:t>System Limitations</a:t>
            </a:r>
            <a:endParaRPr lang="zh-CN" altLang="en-US" sz="1600" dirty="0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F706D0BE-B72E-3895-3003-C93777DA8E37}"/>
              </a:ext>
            </a:extLst>
          </p:cNvPr>
          <p:cNvSpPr/>
          <p:nvPr/>
        </p:nvSpPr>
        <p:spPr>
          <a:xfrm>
            <a:off x="3348766" y="2963484"/>
            <a:ext cx="3787082" cy="533981"/>
          </a:xfrm>
          <a:prstGeom prst="rect">
            <a:avLst/>
          </a:prstGeom>
          <a:solidFill>
            <a:srgbClr val="FBEC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chemeClr val="tx1"/>
                </a:solidFill>
              </a:rPr>
              <a:t>Low Resource Utilization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3099E4F8-7FA6-6979-DBCA-CEE61B608E2E}"/>
              </a:ext>
            </a:extLst>
          </p:cNvPr>
          <p:cNvSpPr/>
          <p:nvPr/>
        </p:nvSpPr>
        <p:spPr>
          <a:xfrm>
            <a:off x="7368316" y="2957465"/>
            <a:ext cx="3787082" cy="533981"/>
          </a:xfrm>
          <a:prstGeom prst="rect">
            <a:avLst/>
          </a:prstGeom>
          <a:solidFill>
            <a:srgbClr val="FBEC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chemeClr val="tx1"/>
                </a:solidFill>
              </a:rPr>
              <a:t>Low Scheduling Quality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cxnSp>
        <p:nvCxnSpPr>
          <p:cNvPr id="43" name="直接箭头连接符 42">
            <a:extLst>
              <a:ext uri="{FF2B5EF4-FFF2-40B4-BE49-F238E27FC236}">
                <a16:creationId xmlns:a16="http://schemas.microsoft.com/office/drawing/2014/main" id="{44F936A1-7429-64C1-374B-5C98985FD323}"/>
              </a:ext>
            </a:extLst>
          </p:cNvPr>
          <p:cNvCxnSpPr>
            <a:cxnSpLocks/>
            <a:stCxn id="40" idx="2"/>
            <a:endCxn id="20" idx="0"/>
          </p:cNvCxnSpPr>
          <p:nvPr/>
        </p:nvCxnSpPr>
        <p:spPr>
          <a:xfrm>
            <a:off x="5242307" y="3497465"/>
            <a:ext cx="0" cy="2625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5718F809-0C67-8223-A5AE-E945725F9C03}"/>
              </a:ext>
            </a:extLst>
          </p:cNvPr>
          <p:cNvCxnSpPr>
            <a:cxnSpLocks/>
            <a:stCxn id="42" idx="2"/>
            <a:endCxn id="16" idx="0"/>
          </p:cNvCxnSpPr>
          <p:nvPr/>
        </p:nvCxnSpPr>
        <p:spPr>
          <a:xfrm>
            <a:off x="9261857" y="3491446"/>
            <a:ext cx="0" cy="26855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矩形 49">
            <a:extLst>
              <a:ext uri="{FF2B5EF4-FFF2-40B4-BE49-F238E27FC236}">
                <a16:creationId xmlns:a16="http://schemas.microsoft.com/office/drawing/2014/main" id="{D2B15A04-F51E-541B-CE2A-C51E87EE3458}"/>
              </a:ext>
            </a:extLst>
          </p:cNvPr>
          <p:cNvSpPr/>
          <p:nvPr/>
        </p:nvSpPr>
        <p:spPr>
          <a:xfrm>
            <a:off x="3348766" y="2124174"/>
            <a:ext cx="7806632" cy="533981"/>
          </a:xfrm>
          <a:prstGeom prst="rect">
            <a:avLst/>
          </a:prstGeom>
          <a:solidFill>
            <a:srgbClr val="F2F5F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chemeClr val="tx1"/>
                </a:solidFill>
              </a:rPr>
              <a:t>Network-intensive LLM inferences</a:t>
            </a:r>
            <a:r>
              <a:rPr lang="zh-CN" altLang="en-US" sz="1600" dirty="0">
                <a:solidFill>
                  <a:schemeClr val="tx1"/>
                </a:solidFill>
              </a:rPr>
              <a:t> </a:t>
            </a:r>
            <a:r>
              <a:rPr lang="en-US" altLang="zh-CN" sz="1600" dirty="0">
                <a:solidFill>
                  <a:schemeClr val="tx1"/>
                </a:solidFill>
              </a:rPr>
              <a:t>are</a:t>
            </a:r>
            <a:r>
              <a:rPr lang="zh-CN" altLang="en-US" sz="1600" dirty="0">
                <a:solidFill>
                  <a:schemeClr val="tx1"/>
                </a:solidFill>
              </a:rPr>
              <a:t> </a:t>
            </a:r>
            <a:r>
              <a:rPr lang="en-US" altLang="zh-CN" sz="1600" dirty="0">
                <a:solidFill>
                  <a:schemeClr val="tx1"/>
                </a:solidFill>
              </a:rPr>
              <a:t>increasingly</a:t>
            </a:r>
            <a:r>
              <a:rPr lang="zh-CN" altLang="en-US" sz="1600" dirty="0">
                <a:solidFill>
                  <a:schemeClr val="tx1"/>
                </a:solidFill>
              </a:rPr>
              <a:t> </a:t>
            </a:r>
            <a:r>
              <a:rPr lang="en-US" altLang="zh-CN" sz="1600" dirty="0">
                <a:solidFill>
                  <a:schemeClr val="tx1"/>
                </a:solidFill>
              </a:rPr>
              <a:t>popular.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cxnSp>
        <p:nvCxnSpPr>
          <p:cNvPr id="51" name="直接箭头连接符 50">
            <a:extLst>
              <a:ext uri="{FF2B5EF4-FFF2-40B4-BE49-F238E27FC236}">
                <a16:creationId xmlns:a16="http://schemas.microsoft.com/office/drawing/2014/main" id="{E50F998F-7AC1-E595-3653-C410F26A63BA}"/>
              </a:ext>
            </a:extLst>
          </p:cNvPr>
          <p:cNvCxnSpPr>
            <a:cxnSpLocks/>
          </p:cNvCxnSpPr>
          <p:nvPr/>
        </p:nvCxnSpPr>
        <p:spPr>
          <a:xfrm>
            <a:off x="5267707" y="2658155"/>
            <a:ext cx="0" cy="29931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箭头连接符 52">
            <a:extLst>
              <a:ext uri="{FF2B5EF4-FFF2-40B4-BE49-F238E27FC236}">
                <a16:creationId xmlns:a16="http://schemas.microsoft.com/office/drawing/2014/main" id="{86629136-0445-08AD-6EF7-EA86390B539C}"/>
              </a:ext>
            </a:extLst>
          </p:cNvPr>
          <p:cNvCxnSpPr>
            <a:cxnSpLocks/>
          </p:cNvCxnSpPr>
          <p:nvPr/>
        </p:nvCxnSpPr>
        <p:spPr>
          <a:xfrm>
            <a:off x="9261857" y="2658155"/>
            <a:ext cx="0" cy="29931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本框 54">
            <a:extLst>
              <a:ext uri="{FF2B5EF4-FFF2-40B4-BE49-F238E27FC236}">
                <a16:creationId xmlns:a16="http://schemas.microsoft.com/office/drawing/2014/main" id="{9667E7AE-3967-4D66-E609-CF7264166FC7}"/>
              </a:ext>
            </a:extLst>
          </p:cNvPr>
          <p:cNvSpPr txBox="1"/>
          <p:nvPr/>
        </p:nvSpPr>
        <p:spPr>
          <a:xfrm>
            <a:off x="1430081" y="2156268"/>
            <a:ext cx="12907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/>
              <a:t>Observation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4050068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C956EB7E-B170-5A67-C130-EE794B20B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320" y="1092370"/>
            <a:ext cx="5533535" cy="2732144"/>
          </a:xfrm>
        </p:spPr>
        <p:txBody>
          <a:bodyPr>
            <a:normAutofit/>
          </a:bodyPr>
          <a:lstStyle/>
          <a:p>
            <a:r>
              <a:rPr lang="en-US" altLang="zh-CN" dirty="0"/>
              <a:t>Stage-autonomous execution</a:t>
            </a:r>
          </a:p>
          <a:p>
            <a:pPr lvl="1"/>
            <a:r>
              <a:rPr lang="en-US" altLang="zh-CN" dirty="0"/>
              <a:t>For each loading stage:</a:t>
            </a:r>
          </a:p>
          <a:p>
            <a:pPr lvl="2"/>
            <a:r>
              <a:rPr lang="en-US" altLang="zh-CN" dirty="0"/>
              <a:t>Dispatcher: Allocate storage space.</a:t>
            </a:r>
          </a:p>
          <a:p>
            <a:pPr lvl="2"/>
            <a:r>
              <a:rPr lang="en-US" altLang="zh-CN" dirty="0"/>
              <a:t>Executor: Perform loading operation.</a:t>
            </a:r>
          </a:p>
          <a:p>
            <a:pPr lvl="1"/>
            <a:r>
              <a:rPr lang="en-US" altLang="zh-CN" dirty="0">
                <a:solidFill>
                  <a:srgbClr val="0432FF"/>
                </a:solidFill>
              </a:rPr>
              <a:t>Autonomous</a:t>
            </a:r>
            <a:r>
              <a:rPr lang="en-US" altLang="zh-CN" dirty="0"/>
              <a:t> executor </a:t>
            </a:r>
            <a:r>
              <a:rPr lang="en-US" altLang="zh-CN" dirty="0">
                <a:solidFill>
                  <a:srgbClr val="0432FF"/>
                </a:solidFill>
              </a:rPr>
              <a:t>keep</a:t>
            </a:r>
            <a:r>
              <a:rPr lang="en-US" altLang="zh-CN" dirty="0"/>
              <a:t> loading</a:t>
            </a:r>
            <a:r>
              <a:rPr lang="zh-CN" altLang="en-US" dirty="0"/>
              <a:t> </a:t>
            </a:r>
            <a:r>
              <a:rPr lang="en-US" altLang="zh-CN" dirty="0"/>
              <a:t>when the following conditions are met:</a:t>
            </a:r>
          </a:p>
          <a:p>
            <a:pPr lvl="2"/>
            <a:r>
              <a:rPr lang="en-US" altLang="zh-CN" dirty="0"/>
              <a:t>Source-layer </a:t>
            </a:r>
            <a:r>
              <a:rPr lang="en-US" altLang="zh-CN" dirty="0" err="1"/>
              <a:t>KVCache</a:t>
            </a:r>
            <a:r>
              <a:rPr lang="en-US" altLang="zh-CN" dirty="0"/>
              <a:t> data is ready.</a:t>
            </a:r>
          </a:p>
          <a:p>
            <a:pPr lvl="2"/>
            <a:r>
              <a:rPr lang="en-US" altLang="zh-CN" dirty="0"/>
              <a:t>Target-layer </a:t>
            </a:r>
            <a:r>
              <a:rPr lang="en-US" altLang="zh-CN" dirty="0" err="1"/>
              <a:t>KVCache</a:t>
            </a:r>
            <a:r>
              <a:rPr lang="en-US" altLang="zh-CN" dirty="0"/>
              <a:t> space is allocated.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8B0DA0C9-D3E1-3DC7-AA57-CDAC9A4CA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13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B3EE8772-D66B-5570-5A76-2CEE25508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Design 1: </a:t>
            </a:r>
            <a:r>
              <a:rPr lang="zh-CN" altLang="zh-CN" dirty="0"/>
              <a:t>Stage-Autonomous Execution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738AD759-047A-63A3-D561-596E9D210FD4}"/>
                  </a:ext>
                </a:extLst>
              </p:cNvPr>
              <p:cNvSpPr/>
              <p:nvPr/>
            </p:nvSpPr>
            <p:spPr>
              <a:xfrm>
                <a:off x="10264140" y="4365134"/>
                <a:ext cx="1818610" cy="1455095"/>
              </a:xfrm>
              <a:prstGeom prst="rect">
                <a:avLst/>
              </a:prstGeom>
              <a:noFill/>
              <a:ln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altLang="zh-CN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L1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Logical Space View Controlled by L2</a:t>
                </a:r>
                <a14:m>
                  <m:oMath xmlns:m="http://schemas.openxmlformats.org/officeDocument/2006/math">
                    <m:r>
                      <a:rPr kumimoji="0" lang="en-US" altLang="zh-CN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L1 Dispatcher</a:t>
                </a:r>
                <a:endPara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Arial"/>
                </a:endParaRPr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738AD759-047A-63A3-D561-596E9D210F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4140" y="4365134"/>
                <a:ext cx="1818610" cy="1455095"/>
              </a:xfrm>
              <a:prstGeom prst="rect">
                <a:avLst/>
              </a:prstGeom>
              <a:blipFill>
                <a:blip r:embed="rId8"/>
                <a:stretch>
                  <a:fillRect l="-5000" t="-2490" b="-3320"/>
                </a:stretch>
              </a:blipFill>
              <a:ln>
                <a:prstDash val="dash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0775F02D-5A15-E351-DC72-8CC6A63791D1}"/>
                  </a:ext>
                </a:extLst>
              </p:cNvPr>
              <p:cNvSpPr/>
              <p:nvPr/>
            </p:nvSpPr>
            <p:spPr>
              <a:xfrm>
                <a:off x="8275320" y="4365134"/>
                <a:ext cx="1818610" cy="1455095"/>
              </a:xfrm>
              <a:prstGeom prst="rect">
                <a:avLst/>
              </a:prstGeom>
              <a:noFill/>
              <a:ln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altLang="zh-CN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L2</a:t>
                </a:r>
              </a:p>
              <a:p>
                <a:pPr>
                  <a:defRPr/>
                </a:pPr>
                <a:r>
                  <a:rPr lang="en-US" altLang="zh-CN" sz="1600" dirty="0">
                    <a:solidFill>
                      <a:schemeClr val="bg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Logical Space View Controlled by L3</a:t>
                </a:r>
                <a14:m>
                  <m:oMath xmlns:m="http://schemas.openxmlformats.org/officeDocument/2006/math">
                    <m:r>
                      <a:rPr lang="en-US" altLang="zh-CN" sz="160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US" altLang="zh-CN" sz="1600" dirty="0">
                    <a:solidFill>
                      <a:schemeClr val="bg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L2 Dispatcher</a:t>
                </a:r>
              </a:p>
            </p:txBody>
          </p:sp>
        </mc:Choice>
        <mc:Fallback xmlns="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0775F02D-5A15-E351-DC72-8CC6A63791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320" y="4365134"/>
                <a:ext cx="1818610" cy="1455095"/>
              </a:xfrm>
              <a:prstGeom prst="rect">
                <a:avLst/>
              </a:prstGeom>
              <a:blipFill>
                <a:blip r:embed="rId9"/>
                <a:stretch>
                  <a:fillRect l="-5000" t="-2490" b="-3320"/>
                </a:stretch>
              </a:blipFill>
              <a:ln>
                <a:prstDash val="dash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矩形 18">
            <a:extLst>
              <a:ext uri="{FF2B5EF4-FFF2-40B4-BE49-F238E27FC236}">
                <a16:creationId xmlns:a16="http://schemas.microsoft.com/office/drawing/2014/main" id="{C6FDBC3B-8717-E538-77E4-A4D64353420E}"/>
              </a:ext>
            </a:extLst>
          </p:cNvPr>
          <p:cNvSpPr/>
          <p:nvPr/>
        </p:nvSpPr>
        <p:spPr>
          <a:xfrm>
            <a:off x="6286500" y="4365134"/>
            <a:ext cx="1818610" cy="1455095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L3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F9714251-2AF7-7A4E-6F77-50E335DD3371}"/>
              </a:ext>
            </a:extLst>
          </p:cNvPr>
          <p:cNvSpPr/>
          <p:nvPr/>
        </p:nvSpPr>
        <p:spPr>
          <a:xfrm>
            <a:off x="10978947" y="2016791"/>
            <a:ext cx="1149554" cy="11662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altLang="zh-CN" sz="1600" dirty="0"/>
              <a:t>Compute Controller</a:t>
            </a:r>
            <a:endParaRPr lang="zh-CN" altLang="en-US" sz="1600" dirty="0"/>
          </a:p>
        </p:txBody>
      </p: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906AB48A-7548-A553-5789-709C8947028B}"/>
              </a:ext>
            </a:extLst>
          </p:cNvPr>
          <p:cNvCxnSpPr>
            <a:cxnSpLocks/>
            <a:stCxn id="27" idx="3"/>
            <a:endCxn id="33" idx="2"/>
          </p:cNvCxnSpPr>
          <p:nvPr/>
        </p:nvCxnSpPr>
        <p:spPr>
          <a:xfrm flipV="1">
            <a:off x="10840833" y="3183066"/>
            <a:ext cx="712891" cy="245934"/>
          </a:xfrm>
          <a:prstGeom prst="straightConnector1">
            <a:avLst/>
          </a:prstGeom>
          <a:ln w="38100">
            <a:solidFill>
              <a:srgbClr val="7030A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箭头: 环形 55">
            <a:extLst>
              <a:ext uri="{FF2B5EF4-FFF2-40B4-BE49-F238E27FC236}">
                <a16:creationId xmlns:a16="http://schemas.microsoft.com/office/drawing/2014/main" id="{38AD71CA-23E4-AD9D-2700-ED0859ACC6A0}"/>
              </a:ext>
            </a:extLst>
          </p:cNvPr>
          <p:cNvSpPr/>
          <p:nvPr/>
        </p:nvSpPr>
        <p:spPr>
          <a:xfrm>
            <a:off x="7627665" y="3919665"/>
            <a:ext cx="1032495" cy="840883"/>
          </a:xfrm>
          <a:prstGeom prst="circular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58" name="箭头: 环形 57">
            <a:extLst>
              <a:ext uri="{FF2B5EF4-FFF2-40B4-BE49-F238E27FC236}">
                <a16:creationId xmlns:a16="http://schemas.microsoft.com/office/drawing/2014/main" id="{DACFE5D1-821F-2372-355C-6F68F5540CF7}"/>
              </a:ext>
            </a:extLst>
          </p:cNvPr>
          <p:cNvSpPr/>
          <p:nvPr/>
        </p:nvSpPr>
        <p:spPr>
          <a:xfrm>
            <a:off x="9747892" y="3919664"/>
            <a:ext cx="1032495" cy="840883"/>
          </a:xfrm>
          <a:prstGeom prst="circular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grpSp>
        <p:nvGrpSpPr>
          <p:cNvPr id="116" name="组合 115">
            <a:extLst>
              <a:ext uri="{FF2B5EF4-FFF2-40B4-BE49-F238E27FC236}">
                <a16:creationId xmlns:a16="http://schemas.microsoft.com/office/drawing/2014/main" id="{A7C83298-4595-458A-170F-E91EB23BCFA7}"/>
              </a:ext>
            </a:extLst>
          </p:cNvPr>
          <p:cNvGrpSpPr/>
          <p:nvPr/>
        </p:nvGrpSpPr>
        <p:grpSpPr>
          <a:xfrm>
            <a:off x="6229147" y="944919"/>
            <a:ext cx="5597194" cy="2974747"/>
            <a:chOff x="6229147" y="944919"/>
            <a:chExt cx="5597194" cy="2974747"/>
          </a:xfrm>
        </p:grpSpPr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6F005E54-81EF-B433-F6E0-B6A90D9C9449}"/>
                </a:ext>
              </a:extLst>
            </p:cNvPr>
            <p:cNvSpPr/>
            <p:nvPr/>
          </p:nvSpPr>
          <p:spPr>
            <a:xfrm>
              <a:off x="6229147" y="944919"/>
              <a:ext cx="5597194" cy="522883"/>
            </a:xfrm>
            <a:prstGeom prst="rect">
              <a:avLst/>
            </a:prstGeom>
            <a:ln w="19050"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endParaRPr lang="zh-CN" altLang="en-US" sz="28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矩形 24">
                  <a:extLst>
                    <a:ext uri="{FF2B5EF4-FFF2-40B4-BE49-F238E27FC236}">
                      <a16:creationId xmlns:a16="http://schemas.microsoft.com/office/drawing/2014/main" id="{871C4439-7037-A566-68DA-356DF7CA87FF}"/>
                    </a:ext>
                  </a:extLst>
                </p:cNvPr>
                <p:cNvSpPr/>
                <p:nvPr/>
              </p:nvSpPr>
              <p:spPr>
                <a:xfrm>
                  <a:off x="6426201" y="2938334"/>
                  <a:ext cx="2063749" cy="981332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t"/>
                <a:lstStyle/>
                <a:p>
                  <a:r>
                    <a:rPr lang="en-US" altLang="zh-CN" sz="1600" dirty="0"/>
                    <a:t>L3</a:t>
                  </a:r>
                  <a14:m>
                    <m:oMath xmlns:m="http://schemas.openxmlformats.org/officeDocument/2006/math"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altLang="zh-CN" sz="1600" dirty="0"/>
                    <a:t>L2 Executor</a:t>
                  </a:r>
                  <a:endParaRPr lang="zh-CN" altLang="en-US" sz="1600" dirty="0"/>
                </a:p>
              </p:txBody>
            </p:sp>
          </mc:Choice>
          <mc:Fallback xmlns="">
            <p:sp>
              <p:nvSpPr>
                <p:cNvPr id="25" name="矩形 24">
                  <a:extLst>
                    <a:ext uri="{FF2B5EF4-FFF2-40B4-BE49-F238E27FC236}">
                      <a16:creationId xmlns:a16="http://schemas.microsoft.com/office/drawing/2014/main" id="{871C4439-7037-A566-68DA-356DF7CA87F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26201" y="2938334"/>
                  <a:ext cx="2063749" cy="981332"/>
                </a:xfrm>
                <a:prstGeom prst="rect">
                  <a:avLst/>
                </a:prstGeom>
                <a:blipFill>
                  <a:blip r:embed="rId12"/>
                  <a:stretch>
                    <a:fillRect l="-1170" t="-1220"/>
                  </a:stretch>
                </a:blipFill>
                <a:ln w="1905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D60CE015-DCE7-F57C-484D-2207F34E623D}"/>
                    </a:ext>
                  </a:extLst>
                </p:cNvPr>
                <p:cNvSpPr/>
                <p:nvPr/>
              </p:nvSpPr>
              <p:spPr>
                <a:xfrm>
                  <a:off x="8902496" y="2938334"/>
                  <a:ext cx="1938337" cy="981332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t"/>
                <a:lstStyle/>
                <a:p>
                  <a:r>
                    <a:rPr lang="en-US" altLang="zh-CN" sz="1600" dirty="0"/>
                    <a:t>L2</a:t>
                  </a:r>
                  <a14:m>
                    <m:oMath xmlns:m="http://schemas.openxmlformats.org/officeDocument/2006/math"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altLang="zh-CN" sz="1600" dirty="0"/>
                    <a:t>L1 Executor</a:t>
                  </a:r>
                  <a:endParaRPr lang="zh-CN" altLang="en-US" sz="1600" dirty="0"/>
                </a:p>
              </p:txBody>
            </p:sp>
          </mc:Choice>
          <mc:Fallback xmlns=""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D60CE015-DCE7-F57C-484D-2207F34E623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02496" y="2938334"/>
                  <a:ext cx="1938337" cy="981332"/>
                </a:xfrm>
                <a:prstGeom prst="rect">
                  <a:avLst/>
                </a:prstGeom>
                <a:blipFill>
                  <a:blip r:embed="rId13"/>
                  <a:stretch>
                    <a:fillRect l="-1246" t="-1220"/>
                  </a:stretch>
                </a:blipFill>
                <a:ln w="1905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7" name="直接箭头连接符 36">
              <a:extLst>
                <a:ext uri="{FF2B5EF4-FFF2-40B4-BE49-F238E27FC236}">
                  <a16:creationId xmlns:a16="http://schemas.microsoft.com/office/drawing/2014/main" id="{FE6585A5-2845-8D06-175C-155C5AEFD89E}"/>
                </a:ext>
              </a:extLst>
            </p:cNvPr>
            <p:cNvCxnSpPr>
              <a:cxnSpLocks/>
            </p:cNvCxnSpPr>
            <p:nvPr/>
          </p:nvCxnSpPr>
          <p:spPr>
            <a:xfrm>
              <a:off x="8489951" y="2069625"/>
              <a:ext cx="412546" cy="0"/>
            </a:xfrm>
            <a:prstGeom prst="straightConnector1">
              <a:avLst/>
            </a:prstGeom>
            <a:ln w="38100">
              <a:solidFill>
                <a:srgbClr val="7030A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箭头连接符 39">
              <a:extLst>
                <a:ext uri="{FF2B5EF4-FFF2-40B4-BE49-F238E27FC236}">
                  <a16:creationId xmlns:a16="http://schemas.microsoft.com/office/drawing/2014/main" id="{174F810F-8115-3129-1B72-4061B358C497}"/>
                </a:ext>
              </a:extLst>
            </p:cNvPr>
            <p:cNvCxnSpPr>
              <a:cxnSpLocks/>
              <a:endCxn id="25" idx="0"/>
            </p:cNvCxnSpPr>
            <p:nvPr/>
          </p:nvCxnSpPr>
          <p:spPr>
            <a:xfrm>
              <a:off x="7458076" y="2560291"/>
              <a:ext cx="0" cy="378043"/>
            </a:xfrm>
            <a:prstGeom prst="straightConnector1">
              <a:avLst/>
            </a:prstGeom>
            <a:ln w="38100">
              <a:solidFill>
                <a:srgbClr val="7030A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箭头连接符 42">
              <a:extLst>
                <a:ext uri="{FF2B5EF4-FFF2-40B4-BE49-F238E27FC236}">
                  <a16:creationId xmlns:a16="http://schemas.microsoft.com/office/drawing/2014/main" id="{8307867B-8466-2232-ECAB-002F6C6FCB88}"/>
                </a:ext>
              </a:extLst>
            </p:cNvPr>
            <p:cNvCxnSpPr>
              <a:cxnSpLocks/>
              <a:stCxn id="25" idx="3"/>
              <a:endCxn id="27" idx="1"/>
            </p:cNvCxnSpPr>
            <p:nvPr/>
          </p:nvCxnSpPr>
          <p:spPr>
            <a:xfrm>
              <a:off x="8489950" y="3429000"/>
              <a:ext cx="412546" cy="0"/>
            </a:xfrm>
            <a:prstGeom prst="straightConnector1">
              <a:avLst/>
            </a:prstGeom>
            <a:ln w="38100">
              <a:solidFill>
                <a:srgbClr val="7030A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箭头连接符 45">
              <a:extLst>
                <a:ext uri="{FF2B5EF4-FFF2-40B4-BE49-F238E27FC236}">
                  <a16:creationId xmlns:a16="http://schemas.microsoft.com/office/drawing/2014/main" id="{D527AFBA-EEB9-5844-A1B7-9546A6D6181C}"/>
                </a:ext>
              </a:extLst>
            </p:cNvPr>
            <p:cNvCxnSpPr>
              <a:cxnSpLocks/>
              <a:endCxn id="27" idx="0"/>
            </p:cNvCxnSpPr>
            <p:nvPr/>
          </p:nvCxnSpPr>
          <p:spPr>
            <a:xfrm flipH="1">
              <a:off x="9871665" y="2560291"/>
              <a:ext cx="1" cy="378043"/>
            </a:xfrm>
            <a:prstGeom prst="straightConnector1">
              <a:avLst/>
            </a:prstGeom>
            <a:ln w="38100">
              <a:solidFill>
                <a:srgbClr val="7030A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0" name="图形 59">
              <a:extLst>
                <a:ext uri="{FF2B5EF4-FFF2-40B4-BE49-F238E27FC236}">
                  <a16:creationId xmlns:a16="http://schemas.microsoft.com/office/drawing/2014/main" id="{24E63855-1775-0E9A-6934-2D9F7577ED03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rot="5400000">
              <a:off x="6434298" y="944920"/>
              <a:ext cx="507372" cy="507372"/>
            </a:xfrm>
            <a:prstGeom prst="rect">
              <a:avLst/>
            </a:prstGeom>
          </p:spPr>
        </p:pic>
        <p:sp>
          <p:nvSpPr>
            <p:cNvPr id="62" name="文本框 61">
              <a:extLst>
                <a:ext uri="{FF2B5EF4-FFF2-40B4-BE49-F238E27FC236}">
                  <a16:creationId xmlns:a16="http://schemas.microsoft.com/office/drawing/2014/main" id="{EF3C5EA9-2A50-8E96-5733-A4C5C3120AED}"/>
                </a:ext>
              </a:extLst>
            </p:cNvPr>
            <p:cNvSpPr txBox="1"/>
            <p:nvPr/>
          </p:nvSpPr>
          <p:spPr>
            <a:xfrm>
              <a:off x="6810261" y="985722"/>
              <a:ext cx="266730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800" dirty="0"/>
                <a:t>Autonomous Execution</a:t>
              </a:r>
              <a:endParaRPr lang="zh-CN" altLang="en-US" sz="1800" dirty="0"/>
            </a:p>
          </p:txBody>
        </p:sp>
        <p:pic>
          <p:nvPicPr>
            <p:cNvPr id="66" name="图形 65">
              <a:extLst>
                <a:ext uri="{FF2B5EF4-FFF2-40B4-BE49-F238E27FC236}">
                  <a16:creationId xmlns:a16="http://schemas.microsoft.com/office/drawing/2014/main" id="{1B3523EE-F9E8-6253-3EE1-E797204F9685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rot="5400000">
              <a:off x="6463329" y="3230911"/>
              <a:ext cx="507372" cy="507372"/>
            </a:xfrm>
            <a:prstGeom prst="rect">
              <a:avLst/>
            </a:prstGeom>
          </p:spPr>
        </p:pic>
        <p:pic>
          <p:nvPicPr>
            <p:cNvPr id="68" name="图形 67">
              <a:extLst>
                <a:ext uri="{FF2B5EF4-FFF2-40B4-BE49-F238E27FC236}">
                  <a16:creationId xmlns:a16="http://schemas.microsoft.com/office/drawing/2014/main" id="{C551C360-B35A-4C7A-0B96-5845CDBAE1B6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rot="5400000">
              <a:off x="8936198" y="3230911"/>
              <a:ext cx="507372" cy="507372"/>
            </a:xfrm>
            <a:prstGeom prst="rect">
              <a:avLst/>
            </a:prstGeom>
          </p:spPr>
        </p:pic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6F46B71C-A72D-DED9-AE97-7D3BC556836D}"/>
                </a:ext>
              </a:extLst>
            </p:cNvPr>
            <p:cNvSpPr/>
            <p:nvPr/>
          </p:nvSpPr>
          <p:spPr>
            <a:xfrm>
              <a:off x="7677450" y="2022324"/>
              <a:ext cx="497886" cy="297338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R4</a:t>
              </a:r>
              <a:endParaRPr lang="zh-CN" altLang="en-US" dirty="0"/>
            </a:p>
          </p:txBody>
        </p:sp>
        <p:cxnSp>
          <p:nvCxnSpPr>
            <p:cNvPr id="79" name="直接连接符 78">
              <a:extLst>
                <a:ext uri="{FF2B5EF4-FFF2-40B4-BE49-F238E27FC236}">
                  <a16:creationId xmlns:a16="http://schemas.microsoft.com/office/drawing/2014/main" id="{5FC4E385-5365-5D68-30A5-9F680B3923F5}"/>
                </a:ext>
              </a:extLst>
            </p:cNvPr>
            <p:cNvCxnSpPr>
              <a:cxnSpLocks/>
            </p:cNvCxnSpPr>
            <p:nvPr/>
          </p:nvCxnSpPr>
          <p:spPr>
            <a:xfrm>
              <a:off x="6970701" y="1976438"/>
              <a:ext cx="128509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>
              <a:extLst>
                <a:ext uri="{FF2B5EF4-FFF2-40B4-BE49-F238E27FC236}">
                  <a16:creationId xmlns:a16="http://schemas.microsoft.com/office/drawing/2014/main" id="{65894A8E-3C86-016A-13B6-E2898CF84777}"/>
                </a:ext>
              </a:extLst>
            </p:cNvPr>
            <p:cNvCxnSpPr>
              <a:cxnSpLocks/>
            </p:cNvCxnSpPr>
            <p:nvPr/>
          </p:nvCxnSpPr>
          <p:spPr>
            <a:xfrm>
              <a:off x="6970701" y="2366963"/>
              <a:ext cx="128509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矩形 99">
              <a:extLst>
                <a:ext uri="{FF2B5EF4-FFF2-40B4-BE49-F238E27FC236}">
                  <a16:creationId xmlns:a16="http://schemas.microsoft.com/office/drawing/2014/main" id="{8B5C63AF-20E6-2486-F8FC-BBEDA918C421}"/>
                </a:ext>
              </a:extLst>
            </p:cNvPr>
            <p:cNvSpPr/>
            <p:nvPr/>
          </p:nvSpPr>
          <p:spPr>
            <a:xfrm>
              <a:off x="7116173" y="2016791"/>
              <a:ext cx="497886" cy="297338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R5</a:t>
              </a:r>
              <a:endParaRPr lang="zh-CN" altLang="en-US" dirty="0"/>
            </a:p>
          </p:txBody>
        </p:sp>
        <p:sp>
          <p:nvSpPr>
            <p:cNvPr id="104" name="矩形 103">
              <a:extLst>
                <a:ext uri="{FF2B5EF4-FFF2-40B4-BE49-F238E27FC236}">
                  <a16:creationId xmlns:a16="http://schemas.microsoft.com/office/drawing/2014/main" id="{EFC7C807-73A7-D6EA-2F05-A98D8A3CC4CD}"/>
                </a:ext>
              </a:extLst>
            </p:cNvPr>
            <p:cNvSpPr/>
            <p:nvPr/>
          </p:nvSpPr>
          <p:spPr>
            <a:xfrm>
              <a:off x="7678261" y="3423592"/>
              <a:ext cx="497886" cy="297338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R2</a:t>
              </a:r>
              <a:endParaRPr lang="zh-CN" altLang="en-US" dirty="0"/>
            </a:p>
          </p:txBody>
        </p:sp>
        <p:cxnSp>
          <p:nvCxnSpPr>
            <p:cNvPr id="105" name="直接连接符 104">
              <a:extLst>
                <a:ext uri="{FF2B5EF4-FFF2-40B4-BE49-F238E27FC236}">
                  <a16:creationId xmlns:a16="http://schemas.microsoft.com/office/drawing/2014/main" id="{788BBFED-3753-73A8-2B12-0E9E56EB7E59}"/>
                </a:ext>
              </a:extLst>
            </p:cNvPr>
            <p:cNvCxnSpPr>
              <a:cxnSpLocks/>
            </p:cNvCxnSpPr>
            <p:nvPr/>
          </p:nvCxnSpPr>
          <p:spPr>
            <a:xfrm>
              <a:off x="6971512" y="3377706"/>
              <a:ext cx="128509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接连接符 105">
              <a:extLst>
                <a:ext uri="{FF2B5EF4-FFF2-40B4-BE49-F238E27FC236}">
                  <a16:creationId xmlns:a16="http://schemas.microsoft.com/office/drawing/2014/main" id="{6DFDD519-456D-5900-7D29-AF59F7956A19}"/>
                </a:ext>
              </a:extLst>
            </p:cNvPr>
            <p:cNvCxnSpPr>
              <a:cxnSpLocks/>
            </p:cNvCxnSpPr>
            <p:nvPr/>
          </p:nvCxnSpPr>
          <p:spPr>
            <a:xfrm>
              <a:off x="6971512" y="3768231"/>
              <a:ext cx="128509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矩形 106">
              <a:extLst>
                <a:ext uri="{FF2B5EF4-FFF2-40B4-BE49-F238E27FC236}">
                  <a16:creationId xmlns:a16="http://schemas.microsoft.com/office/drawing/2014/main" id="{867A1DCE-BAAD-0D48-AAFF-25B2FC80C90B}"/>
                </a:ext>
              </a:extLst>
            </p:cNvPr>
            <p:cNvSpPr/>
            <p:nvPr/>
          </p:nvSpPr>
          <p:spPr>
            <a:xfrm>
              <a:off x="7116984" y="3418059"/>
              <a:ext cx="497886" cy="297338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R3</a:t>
              </a:r>
              <a:endParaRPr lang="zh-CN" altLang="en-US" dirty="0"/>
            </a:p>
          </p:txBody>
        </p:sp>
        <p:sp>
          <p:nvSpPr>
            <p:cNvPr id="108" name="矩形 107">
              <a:extLst>
                <a:ext uri="{FF2B5EF4-FFF2-40B4-BE49-F238E27FC236}">
                  <a16:creationId xmlns:a16="http://schemas.microsoft.com/office/drawing/2014/main" id="{1F10C701-4F2A-C304-65DB-E0F7A4878613}"/>
                </a:ext>
              </a:extLst>
            </p:cNvPr>
            <p:cNvSpPr/>
            <p:nvPr/>
          </p:nvSpPr>
          <p:spPr>
            <a:xfrm>
              <a:off x="10134687" y="3423592"/>
              <a:ext cx="497886" cy="297338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R1</a:t>
              </a:r>
              <a:endParaRPr lang="zh-CN" altLang="en-US" dirty="0"/>
            </a:p>
          </p:txBody>
        </p:sp>
        <p:cxnSp>
          <p:nvCxnSpPr>
            <p:cNvPr id="109" name="直接连接符 108">
              <a:extLst>
                <a:ext uri="{FF2B5EF4-FFF2-40B4-BE49-F238E27FC236}">
                  <a16:creationId xmlns:a16="http://schemas.microsoft.com/office/drawing/2014/main" id="{BA7C72D0-C67C-955D-056A-DE7EB9737C32}"/>
                </a:ext>
              </a:extLst>
            </p:cNvPr>
            <p:cNvCxnSpPr>
              <a:cxnSpLocks/>
            </p:cNvCxnSpPr>
            <p:nvPr/>
          </p:nvCxnSpPr>
          <p:spPr>
            <a:xfrm>
              <a:off x="9427938" y="3377706"/>
              <a:ext cx="128509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接连接符 109">
              <a:extLst>
                <a:ext uri="{FF2B5EF4-FFF2-40B4-BE49-F238E27FC236}">
                  <a16:creationId xmlns:a16="http://schemas.microsoft.com/office/drawing/2014/main" id="{64BBC59F-48A5-5195-70D9-6A504D5B9DE8}"/>
                </a:ext>
              </a:extLst>
            </p:cNvPr>
            <p:cNvCxnSpPr>
              <a:cxnSpLocks/>
            </p:cNvCxnSpPr>
            <p:nvPr/>
          </p:nvCxnSpPr>
          <p:spPr>
            <a:xfrm>
              <a:off x="9427938" y="3768231"/>
              <a:ext cx="128509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矩形 110">
              <a:extLst>
                <a:ext uri="{FF2B5EF4-FFF2-40B4-BE49-F238E27FC236}">
                  <a16:creationId xmlns:a16="http://schemas.microsoft.com/office/drawing/2014/main" id="{9A663F12-0A42-8A5E-90CD-5D8910F736CB}"/>
                </a:ext>
              </a:extLst>
            </p:cNvPr>
            <p:cNvSpPr/>
            <p:nvPr/>
          </p:nvSpPr>
          <p:spPr>
            <a:xfrm>
              <a:off x="9573410" y="3418059"/>
              <a:ext cx="497886" cy="297338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R2</a:t>
              </a:r>
              <a:endParaRPr lang="zh-CN" altLang="en-US" dirty="0"/>
            </a:p>
          </p:txBody>
        </p:sp>
        <p:sp>
          <p:nvSpPr>
            <p:cNvPr id="112" name="矩形 111">
              <a:extLst>
                <a:ext uri="{FF2B5EF4-FFF2-40B4-BE49-F238E27FC236}">
                  <a16:creationId xmlns:a16="http://schemas.microsoft.com/office/drawing/2014/main" id="{277410F3-6693-3D35-96F2-7C2C9BEBABE9}"/>
                </a:ext>
              </a:extLst>
            </p:cNvPr>
            <p:cNvSpPr/>
            <p:nvPr/>
          </p:nvSpPr>
          <p:spPr>
            <a:xfrm>
              <a:off x="10134687" y="2023546"/>
              <a:ext cx="497886" cy="297338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R3</a:t>
              </a:r>
              <a:endParaRPr lang="zh-CN" altLang="en-US" dirty="0"/>
            </a:p>
          </p:txBody>
        </p:sp>
        <p:cxnSp>
          <p:nvCxnSpPr>
            <p:cNvPr id="113" name="直接连接符 112">
              <a:extLst>
                <a:ext uri="{FF2B5EF4-FFF2-40B4-BE49-F238E27FC236}">
                  <a16:creationId xmlns:a16="http://schemas.microsoft.com/office/drawing/2014/main" id="{6182A20D-31ED-074A-725F-7F25690CC430}"/>
                </a:ext>
              </a:extLst>
            </p:cNvPr>
            <p:cNvCxnSpPr>
              <a:cxnSpLocks/>
            </p:cNvCxnSpPr>
            <p:nvPr/>
          </p:nvCxnSpPr>
          <p:spPr>
            <a:xfrm>
              <a:off x="9427938" y="1977660"/>
              <a:ext cx="128509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接连接符 113">
              <a:extLst>
                <a:ext uri="{FF2B5EF4-FFF2-40B4-BE49-F238E27FC236}">
                  <a16:creationId xmlns:a16="http://schemas.microsoft.com/office/drawing/2014/main" id="{10BFB284-1EC4-7529-1BA7-13DD0F6DF8E8}"/>
                </a:ext>
              </a:extLst>
            </p:cNvPr>
            <p:cNvCxnSpPr>
              <a:cxnSpLocks/>
            </p:cNvCxnSpPr>
            <p:nvPr/>
          </p:nvCxnSpPr>
          <p:spPr>
            <a:xfrm>
              <a:off x="9427938" y="2368185"/>
              <a:ext cx="128509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8" name="图形 117">
            <a:extLst>
              <a:ext uri="{FF2B5EF4-FFF2-40B4-BE49-F238E27FC236}">
                <a16:creationId xmlns:a16="http://schemas.microsoft.com/office/drawing/2014/main" id="{F822FBB3-236D-4C58-6DB4-4743F79C360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448849" y="4836139"/>
            <a:ext cx="692821" cy="692821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D163B6D3-437C-3D44-3622-42A4D99A262F}"/>
              </a:ext>
            </a:extLst>
          </p:cNvPr>
          <p:cNvSpPr txBox="1"/>
          <p:nvPr/>
        </p:nvSpPr>
        <p:spPr>
          <a:xfrm>
            <a:off x="429320" y="4127458"/>
            <a:ext cx="568697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Benefits: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dirty="0"/>
              <a:t>Decouple </a:t>
            </a:r>
            <a:r>
              <a:rPr lang="zh-CN" altLang="en-US" sz="2000" dirty="0"/>
              <a:t>𝐿</a:t>
            </a:r>
            <a:r>
              <a:rPr lang="en-US" altLang="zh-CN" sz="2000" dirty="0"/>
              <a:t>3→</a:t>
            </a:r>
            <a:r>
              <a:rPr lang="zh-CN" altLang="en-US" sz="2000" dirty="0"/>
              <a:t>𝐿</a:t>
            </a:r>
            <a:r>
              <a:rPr lang="en-US" altLang="zh-CN" sz="2000" dirty="0"/>
              <a:t>2 load,  </a:t>
            </a:r>
            <a:r>
              <a:rPr lang="zh-CN" altLang="en-US" sz="2000" dirty="0"/>
              <a:t>𝐿</a:t>
            </a:r>
            <a:r>
              <a:rPr lang="en-US" altLang="zh-CN" sz="2000" dirty="0"/>
              <a:t>2→</a:t>
            </a:r>
            <a:r>
              <a:rPr lang="zh-CN" altLang="en-US" sz="2000" dirty="0"/>
              <a:t>𝐿</a:t>
            </a:r>
            <a:r>
              <a:rPr lang="en-US" altLang="zh-CN" sz="2000" dirty="0"/>
              <a:t>1 load and compute.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dirty="0"/>
              <a:t>Keep network, PCIe, and GPU computation resources utilized.</a:t>
            </a:r>
            <a:endParaRPr lang="zh-CN" altLang="en-US" sz="2000" dirty="0"/>
          </a:p>
        </p:txBody>
      </p:sp>
      <p:pic>
        <p:nvPicPr>
          <p:cNvPr id="7" name="图形 6">
            <a:extLst>
              <a:ext uri="{FF2B5EF4-FFF2-40B4-BE49-F238E27FC236}">
                <a16:creationId xmlns:a16="http://schemas.microsoft.com/office/drawing/2014/main" id="{F84C1E0A-0515-BA70-7392-4D52D0B622E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5400000">
            <a:off x="10968635" y="2692400"/>
            <a:ext cx="507372" cy="507372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1BE933AD-8920-228C-B425-CF1223E7AA11}"/>
              </a:ext>
            </a:extLst>
          </p:cNvPr>
          <p:cNvSpPr/>
          <p:nvPr/>
        </p:nvSpPr>
        <p:spPr>
          <a:xfrm>
            <a:off x="11504406" y="2789064"/>
            <a:ext cx="497886" cy="2973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R0</a:t>
            </a:r>
            <a:endParaRPr lang="zh-CN" altLang="en-US" dirty="0"/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D34B3D6A-59FA-1661-1116-532046DE5785}"/>
              </a:ext>
            </a:extLst>
          </p:cNvPr>
          <p:cNvCxnSpPr>
            <a:cxnSpLocks/>
          </p:cNvCxnSpPr>
          <p:nvPr/>
        </p:nvCxnSpPr>
        <p:spPr>
          <a:xfrm>
            <a:off x="11364782" y="2743178"/>
            <a:ext cx="71796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A970406-E3CD-3D5B-DDA2-E9E3681E4336}"/>
              </a:ext>
            </a:extLst>
          </p:cNvPr>
          <p:cNvCxnSpPr>
            <a:cxnSpLocks/>
          </p:cNvCxnSpPr>
          <p:nvPr/>
        </p:nvCxnSpPr>
        <p:spPr>
          <a:xfrm>
            <a:off x="11364782" y="3133703"/>
            <a:ext cx="71796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1D750C7A-5DF2-2197-03BB-3FFE65EB899E}"/>
              </a:ext>
            </a:extLst>
          </p:cNvPr>
          <p:cNvCxnSpPr>
            <a:cxnSpLocks/>
          </p:cNvCxnSpPr>
          <p:nvPr/>
        </p:nvCxnSpPr>
        <p:spPr>
          <a:xfrm>
            <a:off x="9477562" y="1186975"/>
            <a:ext cx="412546" cy="0"/>
          </a:xfrm>
          <a:prstGeom prst="straightConnector1">
            <a:avLst/>
          </a:prstGeom>
          <a:ln w="38100">
            <a:solidFill>
              <a:srgbClr val="7030A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60B4AECD-921B-97D6-B552-83FCD14E73C4}"/>
              </a:ext>
            </a:extLst>
          </p:cNvPr>
          <p:cNvSpPr txBox="1"/>
          <p:nvPr/>
        </p:nvSpPr>
        <p:spPr>
          <a:xfrm>
            <a:off x="9948139" y="1024786"/>
            <a:ext cx="16644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/>
              <a:t>Request Flow</a:t>
            </a:r>
            <a:endParaRPr lang="zh-CN" alt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矩形: 圆角 25">
                <a:extLst>
                  <a:ext uri="{FF2B5EF4-FFF2-40B4-BE49-F238E27FC236}">
                    <a16:creationId xmlns:a16="http://schemas.microsoft.com/office/drawing/2014/main" id="{053046E1-809B-9BA0-9DBF-1C4DDDA656E4}"/>
                  </a:ext>
                </a:extLst>
              </p:cNvPr>
              <p:cNvSpPr/>
              <p:nvPr/>
            </p:nvSpPr>
            <p:spPr>
              <a:xfrm>
                <a:off x="6426201" y="1578958"/>
                <a:ext cx="2063749" cy="981332"/>
              </a:xfrm>
              <a:prstGeom prst="roundRect">
                <a:avLst/>
              </a:prstGeom>
              <a:noFill/>
              <a:ln w="190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altLang="zh-CN" sz="1600" dirty="0">
                    <a:solidFill>
                      <a:schemeClr val="tx1"/>
                    </a:solidFill>
                  </a:rPr>
                  <a:t>L3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zh-CN" sz="1600" dirty="0">
                    <a:solidFill>
                      <a:schemeClr val="tx1"/>
                    </a:solidFill>
                  </a:rPr>
                  <a:t>L2 Dispatcher</a:t>
                </a:r>
                <a:endParaRPr lang="zh-CN" altLang="en-US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矩形: 圆角 25">
                <a:extLst>
                  <a:ext uri="{FF2B5EF4-FFF2-40B4-BE49-F238E27FC236}">
                    <a16:creationId xmlns:a16="http://schemas.microsoft.com/office/drawing/2014/main" id="{053046E1-809B-9BA0-9DBF-1C4DDDA656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6201" y="1578958"/>
                <a:ext cx="2063749" cy="981332"/>
              </a:xfrm>
              <a:prstGeom prst="roundRect">
                <a:avLst/>
              </a:prstGeom>
              <a:blipFill>
                <a:blip r:embed="rId18"/>
                <a:stretch>
                  <a:fillRect/>
                </a:stretch>
              </a:blipFill>
              <a:ln w="19050"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矩形: 圆角 28">
                <a:extLst>
                  <a:ext uri="{FF2B5EF4-FFF2-40B4-BE49-F238E27FC236}">
                    <a16:creationId xmlns:a16="http://schemas.microsoft.com/office/drawing/2014/main" id="{62C4B6B9-1E41-F520-E8F8-DB9FD2E34999}"/>
                  </a:ext>
                </a:extLst>
              </p:cNvPr>
              <p:cNvSpPr/>
              <p:nvPr/>
            </p:nvSpPr>
            <p:spPr>
              <a:xfrm>
                <a:off x="8893592" y="1548657"/>
                <a:ext cx="1976338" cy="981332"/>
              </a:xfrm>
              <a:prstGeom prst="roundRect">
                <a:avLst/>
              </a:prstGeom>
              <a:noFill/>
              <a:ln w="190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altLang="zh-CN" sz="1600" dirty="0">
                    <a:solidFill>
                      <a:schemeClr val="tx1"/>
                    </a:solidFill>
                  </a:rPr>
                  <a:t>L2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zh-CN" sz="1600" dirty="0">
                    <a:solidFill>
                      <a:schemeClr val="tx1"/>
                    </a:solidFill>
                  </a:rPr>
                  <a:t>L1 Dispatcher</a:t>
                </a:r>
                <a:endParaRPr lang="zh-CN" altLang="en-US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矩形: 圆角 28">
                <a:extLst>
                  <a:ext uri="{FF2B5EF4-FFF2-40B4-BE49-F238E27FC236}">
                    <a16:creationId xmlns:a16="http://schemas.microsoft.com/office/drawing/2014/main" id="{62C4B6B9-1E41-F520-E8F8-DB9FD2E349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3592" y="1548657"/>
                <a:ext cx="1976338" cy="981332"/>
              </a:xfrm>
              <a:prstGeom prst="roundRect">
                <a:avLst/>
              </a:prstGeom>
              <a:blipFill>
                <a:blip r:embed="rId19"/>
                <a:stretch>
                  <a:fillRect/>
                </a:stretch>
              </a:blipFill>
              <a:ln w="19050"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2962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E3184D9D-4C7B-4A28-B6DC-B9BBD5891CBA}"/>
              </a:ext>
            </a:extLst>
          </p:cNvPr>
          <p:cNvPicPr>
            <a:picLocks/>
          </p:cNvPicPr>
          <p:nvPr/>
        </p:nvPicPr>
        <p:blipFill>
          <a:blip r:embed="rId3"/>
          <a:srcRect t="5092" r="5591" b="9222"/>
          <a:stretch>
            <a:fillRect/>
          </a:stretch>
        </p:blipFill>
        <p:spPr>
          <a:xfrm>
            <a:off x="6582739" y="4224803"/>
            <a:ext cx="5042297" cy="1502746"/>
          </a:xfrm>
          <a:prstGeom prst="rect">
            <a:avLst/>
          </a:prstGeom>
        </p:spPr>
      </p:pic>
      <p:sp>
        <p:nvSpPr>
          <p:cNvPr id="2" name="内容占位符 1">
            <a:extLst>
              <a:ext uri="{FF2B5EF4-FFF2-40B4-BE49-F238E27FC236}">
                <a16:creationId xmlns:a16="http://schemas.microsoft.com/office/drawing/2014/main" id="{F551D885-F6DD-2BC3-246D-D3DA65E52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320" y="1099627"/>
            <a:ext cx="6077734" cy="3600853"/>
          </a:xfrm>
        </p:spPr>
        <p:txBody>
          <a:bodyPr>
            <a:normAutofit/>
          </a:bodyPr>
          <a:lstStyle/>
          <a:p>
            <a:r>
              <a:rPr lang="en-US" altLang="zh-CN" dirty="0"/>
              <a:t>Joint transfer-compute cost modeling</a:t>
            </a:r>
          </a:p>
          <a:p>
            <a:pPr lvl="1"/>
            <a:r>
              <a:rPr lang="en-US" altLang="zh-CN" dirty="0"/>
              <a:t>Estimate prefill compute time with existing white-box method.</a:t>
            </a:r>
          </a:p>
          <a:p>
            <a:pPr lvl="1"/>
            <a:r>
              <a:rPr lang="en-US" altLang="zh-CN" dirty="0"/>
              <a:t>Estimate loading time with a </a:t>
            </a:r>
            <a:r>
              <a:rPr lang="en-US" altLang="zh-CN" dirty="0">
                <a:solidFill>
                  <a:srgbClr val="0432FF"/>
                </a:solidFill>
              </a:rPr>
              <a:t>linear</a:t>
            </a:r>
            <a:r>
              <a:rPr lang="en-US" altLang="zh-CN" dirty="0"/>
              <a:t> model.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4964B432-9D98-4062-2D84-C020D2B78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14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939B4844-6ED4-79BD-2B86-298EBEE0E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Design 2: </a:t>
            </a:r>
            <a:r>
              <a:rPr lang="zh-CN" altLang="zh-CN" dirty="0"/>
              <a:t>Network</a:t>
            </a:r>
            <a:r>
              <a:rPr lang="en-US" altLang="zh-CN" dirty="0"/>
              <a:t>-</a:t>
            </a:r>
            <a:r>
              <a:rPr lang="zh-CN" altLang="zh-CN" dirty="0"/>
              <a:t>Cost</a:t>
            </a:r>
            <a:r>
              <a:rPr lang="en-US" altLang="zh-CN" dirty="0"/>
              <a:t>-</a:t>
            </a:r>
            <a:r>
              <a:rPr lang="zh-CN" altLang="zh-CN" dirty="0"/>
              <a:t>Aware Scheduling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表格 5">
                <a:extLst>
                  <a:ext uri="{FF2B5EF4-FFF2-40B4-BE49-F238E27FC236}">
                    <a16:creationId xmlns:a16="http://schemas.microsoft.com/office/drawing/2014/main" id="{0A2F2083-A43B-E1E7-AA1E-737801CE2AF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58508189"/>
                  </p:ext>
                </p:extLst>
              </p:nvPr>
            </p:nvGraphicFramePr>
            <p:xfrm>
              <a:off x="505005" y="4529303"/>
              <a:ext cx="5515311" cy="107391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21999">
                      <a:extLst>
                        <a:ext uri="{9D8B030D-6E8A-4147-A177-3AD203B41FA5}">
                          <a16:colId xmlns:a16="http://schemas.microsoft.com/office/drawing/2014/main" val="1023198344"/>
                        </a:ext>
                      </a:extLst>
                    </a:gridCol>
                    <a:gridCol w="2309481">
                      <a:extLst>
                        <a:ext uri="{9D8B030D-6E8A-4147-A177-3AD203B41FA5}">
                          <a16:colId xmlns:a16="http://schemas.microsoft.com/office/drawing/2014/main" val="878161602"/>
                        </a:ext>
                      </a:extLst>
                    </a:gridCol>
                    <a:gridCol w="2083831">
                      <a:extLst>
                        <a:ext uri="{9D8B030D-6E8A-4147-A177-3AD203B41FA5}">
                          <a16:colId xmlns:a16="http://schemas.microsoft.com/office/drawing/2014/main" val="3204986013"/>
                        </a:ext>
                      </a:extLst>
                    </a:gridCol>
                  </a:tblGrid>
                  <a:tr h="2519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Policy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Objective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Priority</a:t>
                          </a:r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95515859"/>
                      </a:ext>
                    </a:extLst>
                  </a:tr>
                  <a:tr h="3335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/>
                            <a:t>SJF</a:t>
                          </a:r>
                          <a:endParaRPr lang="zh-CN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/>
                            <a:t>Avg. TTFT</a:t>
                          </a:r>
                          <a:endParaRPr lang="zh-CN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altLang="zh-CN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zh-CN" sz="1600" i="1">
                                        <a:latin typeface="Cambria Math" panose="02040503050406030204" pitchFamily="18" charset="0"/>
                                      </a:rPr>
                                      <m:t>𝑙𝑜𝑎𝑑</m:t>
                                    </m:r>
                                  </m:sub>
                                </m:sSub>
                                <m:r>
                                  <a:rPr lang="en-US" altLang="zh-CN" sz="16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altLang="zh-CN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zh-CN" sz="1600" i="1">
                                        <a:latin typeface="Cambria Math" panose="02040503050406030204" pitchFamily="18" charset="0"/>
                                      </a:rPr>
                                      <m:t>𝑐𝑜𝑚𝑝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9059682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/>
                            <a:t>LSTF</a:t>
                          </a:r>
                          <a:endParaRPr lang="zh-CN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/>
                            <a:t>TTFT SLO Attainment</a:t>
                          </a:r>
                          <a:endParaRPr lang="zh-CN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1" smtClean="0">
                                    <a:latin typeface="Cambria Math" panose="02040503050406030204" pitchFamily="18" charset="0"/>
                                  </a:rPr>
                                  <m:t>𝐷𝐷𝐿</m:t>
                                </m:r>
                                <m:r>
                                  <a:rPr lang="en-US" altLang="zh-CN" sz="16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latin typeface="Cambria Math" panose="02040503050406030204" pitchFamily="18" charset="0"/>
                                      </a:rPr>
                                      <m:t>𝑙𝑜𝑎𝑑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latin typeface="Cambria Math" panose="02040503050406030204" pitchFamily="18" charset="0"/>
                                      </a:rPr>
                                      <m:t>𝑐𝑜𝑚𝑝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265633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表格 5">
                <a:extLst>
                  <a:ext uri="{FF2B5EF4-FFF2-40B4-BE49-F238E27FC236}">
                    <a16:creationId xmlns:a16="http://schemas.microsoft.com/office/drawing/2014/main" id="{0A2F2083-A43B-E1E7-AA1E-737801CE2AF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58508189"/>
                  </p:ext>
                </p:extLst>
              </p:nvPr>
            </p:nvGraphicFramePr>
            <p:xfrm>
              <a:off x="505005" y="4529303"/>
              <a:ext cx="5515311" cy="107391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21999">
                      <a:extLst>
                        <a:ext uri="{9D8B030D-6E8A-4147-A177-3AD203B41FA5}">
                          <a16:colId xmlns:a16="http://schemas.microsoft.com/office/drawing/2014/main" val="1023198344"/>
                        </a:ext>
                      </a:extLst>
                    </a:gridCol>
                    <a:gridCol w="2309481">
                      <a:extLst>
                        <a:ext uri="{9D8B030D-6E8A-4147-A177-3AD203B41FA5}">
                          <a16:colId xmlns:a16="http://schemas.microsoft.com/office/drawing/2014/main" val="878161602"/>
                        </a:ext>
                      </a:extLst>
                    </a:gridCol>
                    <a:gridCol w="2083831">
                      <a:extLst>
                        <a:ext uri="{9D8B030D-6E8A-4147-A177-3AD203B41FA5}">
                          <a16:colId xmlns:a16="http://schemas.microsoft.com/office/drawing/2014/main" val="3204986013"/>
                        </a:ext>
                      </a:extLst>
                    </a:gridCol>
                  </a:tblGrid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Policy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Objective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Priority</a:t>
                          </a:r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95515859"/>
                      </a:ext>
                    </a:extLst>
                  </a:tr>
                  <a:tr h="3540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/>
                            <a:t>SJF</a:t>
                          </a:r>
                          <a:endParaRPr lang="zh-CN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/>
                            <a:t>Avg. TTFT</a:t>
                          </a:r>
                          <a:endParaRPr lang="zh-CN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164848" t="-106897" r="-1212" b="-11379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29059682"/>
                      </a:ext>
                    </a:extLst>
                  </a:tr>
                  <a:tr h="3540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/>
                            <a:t>LSTF</a:t>
                          </a:r>
                          <a:endParaRPr lang="zh-CN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/>
                            <a:t>TTFT SLO Attainment</a:t>
                          </a:r>
                          <a:endParaRPr lang="zh-CN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164848" t="-214286" r="-1212" b="-1785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2656339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04" name="图片 103">
            <a:extLst>
              <a:ext uri="{FF2B5EF4-FFF2-40B4-BE49-F238E27FC236}">
                <a16:creationId xmlns:a16="http://schemas.microsoft.com/office/drawing/2014/main" id="{31E7ADEE-79B4-BA15-B81C-DAD3F2162D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739" y="1092370"/>
            <a:ext cx="5059852" cy="2679472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A16DA627-985B-B007-4A7C-A4C6577BF28E}"/>
              </a:ext>
            </a:extLst>
          </p:cNvPr>
          <p:cNvSpPr txBox="1"/>
          <p:nvPr/>
        </p:nvSpPr>
        <p:spPr>
          <a:xfrm>
            <a:off x="7975600" y="3813656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Overview of Sanic.</a:t>
            </a:r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8D88FCC-E09E-96D1-758C-1351899E734C}"/>
              </a:ext>
            </a:extLst>
          </p:cNvPr>
          <p:cNvSpPr txBox="1"/>
          <p:nvPr/>
        </p:nvSpPr>
        <p:spPr>
          <a:xfrm>
            <a:off x="6843933" y="5676749"/>
            <a:ext cx="5109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Predict </a:t>
            </a:r>
            <a:r>
              <a:rPr lang="en-US" altLang="zh-CN" dirty="0" err="1"/>
              <a:t>KVCache</a:t>
            </a:r>
            <a:r>
              <a:rPr lang="en-US" altLang="zh-CN" dirty="0"/>
              <a:t> loading time with linear model.</a:t>
            </a:r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D1C44D0-C479-D367-BED8-6023FF7B68CD}"/>
              </a:ext>
            </a:extLst>
          </p:cNvPr>
          <p:cNvSpPr txBox="1"/>
          <p:nvPr/>
        </p:nvSpPr>
        <p:spPr>
          <a:xfrm>
            <a:off x="654880" y="5676749"/>
            <a:ext cx="5215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Objective-specific network-cost-aware policies.</a:t>
            </a:r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88A1C5A-5AEE-E234-D584-7DD388DD70E2}"/>
              </a:ext>
            </a:extLst>
          </p:cNvPr>
          <p:cNvSpPr txBox="1"/>
          <p:nvPr/>
        </p:nvSpPr>
        <p:spPr>
          <a:xfrm>
            <a:off x="429320" y="2580111"/>
            <a:ext cx="609600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Priority control across pipeline stages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dirty="0"/>
              <a:t>Queues of all dispatcher-executor pairs share same </a:t>
            </a:r>
            <a:r>
              <a:rPr lang="en-US" altLang="zh-CN" sz="2000" dirty="0">
                <a:solidFill>
                  <a:srgbClr val="0432FF"/>
                </a:solidFill>
              </a:rPr>
              <a:t>priority calculated by the policy</a:t>
            </a:r>
            <a:r>
              <a:rPr lang="en-US" altLang="zh-CN" sz="2000" dirty="0"/>
              <a:t>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dirty="0" err="1"/>
              <a:t>KVCache</a:t>
            </a:r>
            <a:r>
              <a:rPr lang="en-US" altLang="zh-CN" sz="2000" dirty="0"/>
              <a:t> loading is prioritized for higher-priority requests.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206687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任意多边形: 形状 75">
            <a:extLst>
              <a:ext uri="{FF2B5EF4-FFF2-40B4-BE49-F238E27FC236}">
                <a16:creationId xmlns:a16="http://schemas.microsoft.com/office/drawing/2014/main" id="{7789F3E6-6CBF-EBD2-C578-6D7F3E77AE5C}"/>
              </a:ext>
            </a:extLst>
          </p:cNvPr>
          <p:cNvSpPr/>
          <p:nvPr/>
        </p:nvSpPr>
        <p:spPr>
          <a:xfrm>
            <a:off x="211639" y="1256617"/>
            <a:ext cx="5747099" cy="2004375"/>
          </a:xfrm>
          <a:prstGeom prst="foldedCorner">
            <a:avLst/>
          </a:prstGeom>
          <a:solidFill>
            <a:schemeClr val="accent2">
              <a:lumMod val="40000"/>
              <a:lumOff val="6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t"/>
          <a:lstStyle/>
          <a:p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Sanic Implementation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Built on vLLM (0.9.1) and </a:t>
            </a:r>
            <a:r>
              <a:rPr lang="en-US" altLang="zh-CN" sz="2400" dirty="0" err="1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LMCache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(0.3.1).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L3 backend: Mooncake Store.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3.3K lines of code.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8" name="任意多边形: 形状 75">
            <a:extLst>
              <a:ext uri="{FF2B5EF4-FFF2-40B4-BE49-F238E27FC236}">
                <a16:creationId xmlns:a16="http://schemas.microsoft.com/office/drawing/2014/main" id="{AFE6D740-A57E-CA74-A867-F6A2158D1F28}"/>
              </a:ext>
            </a:extLst>
          </p:cNvPr>
          <p:cNvSpPr/>
          <p:nvPr/>
        </p:nvSpPr>
        <p:spPr>
          <a:xfrm>
            <a:off x="197681" y="3772192"/>
            <a:ext cx="5747099" cy="2004375"/>
          </a:xfrm>
          <a:prstGeom prst="foldedCorner">
            <a:avLst/>
          </a:prstGeom>
          <a:solidFill>
            <a:schemeClr val="accent5">
              <a:lumMod val="40000"/>
              <a:lumOff val="6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t"/>
          <a:lstStyle/>
          <a:p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Models:</a:t>
            </a:r>
            <a:endParaRPr lang="en-US" altLang="zh-CN" sz="20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Llama-3.1-8B-Instruct.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Qwen2.5-14B-Instruct-1M.</a:t>
            </a:r>
          </a:p>
          <a:p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885A9B4-C454-6631-24F1-EDA7CCA8B08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9879" r="94"/>
          <a:stretch>
            <a:fillRect/>
          </a:stretch>
        </p:blipFill>
        <p:spPr>
          <a:xfrm>
            <a:off x="6341597" y="4233075"/>
            <a:ext cx="5697445" cy="1349756"/>
          </a:xfrm>
          <a:prstGeom prst="rect">
            <a:avLst/>
          </a:prstGeom>
        </p:spPr>
      </p:pic>
      <p:sp>
        <p:nvSpPr>
          <p:cNvPr id="11" name="任意多边形: 形状 75">
            <a:extLst>
              <a:ext uri="{FF2B5EF4-FFF2-40B4-BE49-F238E27FC236}">
                <a16:creationId xmlns:a16="http://schemas.microsoft.com/office/drawing/2014/main" id="{B978A6A8-3CA1-4A89-0F65-F7C9FC2EA18B}"/>
              </a:ext>
            </a:extLst>
          </p:cNvPr>
          <p:cNvSpPr/>
          <p:nvPr/>
        </p:nvSpPr>
        <p:spPr>
          <a:xfrm>
            <a:off x="6327639" y="3761254"/>
            <a:ext cx="5747099" cy="2004375"/>
          </a:xfrm>
          <a:prstGeom prst="foldedCorner">
            <a:avLst/>
          </a:prstGeom>
          <a:solidFill>
            <a:schemeClr val="accent4">
              <a:lumMod val="40000"/>
              <a:lumOff val="6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t"/>
          <a:lstStyle/>
          <a:p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Workloads</a:t>
            </a:r>
          </a:p>
          <a:p>
            <a:endParaRPr lang="zh-CN" altLang="en-US" sz="20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4854B59F-986F-2EF3-6709-822CA5C2A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15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C7219D7B-4C47-FA7F-982D-D57668BFE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Evaluation: Experiment Settings</a:t>
            </a:r>
            <a:endParaRPr lang="zh-CN" altLang="en-US" dirty="0"/>
          </a:p>
        </p:txBody>
      </p:sp>
      <p:pic>
        <p:nvPicPr>
          <p:cNvPr id="12" name="图片 11" descr="File:Qwen logo.svg">
            <a:extLst>
              <a:ext uri="{FF2B5EF4-FFF2-40B4-BE49-F238E27FC236}">
                <a16:creationId xmlns:a16="http://schemas.microsoft.com/office/drawing/2014/main" id="{F26C9DA2-8012-F9D2-B87B-469D36FECC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5329" y="4772637"/>
            <a:ext cx="1111972" cy="111197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C67BB0E-166B-3A40-CF67-967FE14CBE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509" y="3992147"/>
            <a:ext cx="775021" cy="775021"/>
          </a:xfrm>
          <a:prstGeom prst="rect">
            <a:avLst/>
          </a:prstGeom>
        </p:spPr>
      </p:pic>
      <p:sp>
        <p:nvSpPr>
          <p:cNvPr id="16" name="任意多边形: 形状 75">
            <a:extLst>
              <a:ext uri="{FF2B5EF4-FFF2-40B4-BE49-F238E27FC236}">
                <a16:creationId xmlns:a16="http://schemas.microsoft.com/office/drawing/2014/main" id="{8E1674EF-A49D-E511-B909-29774742EE71}"/>
              </a:ext>
            </a:extLst>
          </p:cNvPr>
          <p:cNvSpPr/>
          <p:nvPr/>
        </p:nvSpPr>
        <p:spPr>
          <a:xfrm>
            <a:off x="6341597" y="1245679"/>
            <a:ext cx="5747099" cy="2004375"/>
          </a:xfrm>
          <a:prstGeom prst="foldedCorner">
            <a:avLst/>
          </a:prstGeom>
          <a:solidFill>
            <a:schemeClr val="accent3">
              <a:lumMod val="40000"/>
              <a:lumOff val="6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t"/>
          <a:lstStyle/>
          <a:p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Testbed Settings</a:t>
            </a:r>
          </a:p>
          <a:p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4CEE54EB-B14E-8959-AB9E-B618F7C16C4A}"/>
              </a:ext>
            </a:extLst>
          </p:cNvPr>
          <p:cNvSpPr txBox="1"/>
          <p:nvPr/>
        </p:nvSpPr>
        <p:spPr>
          <a:xfrm>
            <a:off x="6824993" y="5396297"/>
            <a:ext cx="52675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Typical “</a:t>
            </a:r>
            <a:r>
              <a:rPr lang="en-US" altLang="zh-CN" dirty="0">
                <a:solidFill>
                  <a:srgbClr val="2563EB"/>
                </a:solidFill>
              </a:rPr>
              <a:t>long context, short query</a:t>
            </a:r>
            <a:r>
              <a:rPr lang="en-US" altLang="zh-CN" dirty="0"/>
              <a:t>”</a:t>
            </a:r>
            <a:r>
              <a:rPr lang="en-US" altLang="zh-CN" dirty="0">
                <a:solidFill>
                  <a:srgbClr val="2563EB"/>
                </a:solidFill>
              </a:rPr>
              <a:t> </a:t>
            </a:r>
            <a:r>
              <a:rPr lang="en-US" altLang="zh-CN" dirty="0"/>
              <a:t>workloads.</a:t>
            </a:r>
          </a:p>
        </p:txBody>
      </p:sp>
      <p:pic>
        <p:nvPicPr>
          <p:cNvPr id="28" name="图形 27">
            <a:extLst>
              <a:ext uri="{FF2B5EF4-FFF2-40B4-BE49-F238E27FC236}">
                <a16:creationId xmlns:a16="http://schemas.microsoft.com/office/drawing/2014/main" id="{CD55334D-A9E7-7965-885C-6941882D48B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98876" y="2152187"/>
            <a:ext cx="881044" cy="881044"/>
          </a:xfrm>
          <a:prstGeom prst="rect">
            <a:avLst/>
          </a:prstGeom>
        </p:spPr>
      </p:pic>
      <p:pic>
        <p:nvPicPr>
          <p:cNvPr id="30" name="图形 29">
            <a:extLst>
              <a:ext uri="{FF2B5EF4-FFF2-40B4-BE49-F238E27FC236}">
                <a16:creationId xmlns:a16="http://schemas.microsoft.com/office/drawing/2014/main" id="{830027DB-B344-3F80-ED66-77982441809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201102" y="2152187"/>
            <a:ext cx="881044" cy="881044"/>
          </a:xfrm>
          <a:prstGeom prst="rect">
            <a:avLst/>
          </a:prstGeom>
        </p:spPr>
      </p:pic>
      <p:pic>
        <p:nvPicPr>
          <p:cNvPr id="26" name="图形 25">
            <a:extLst>
              <a:ext uri="{FF2B5EF4-FFF2-40B4-BE49-F238E27FC236}">
                <a16:creationId xmlns:a16="http://schemas.microsoft.com/office/drawing/2014/main" id="{B73248ED-3A14-A87B-3B6C-9D2D7BA7B7D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60975" y="2654188"/>
            <a:ext cx="485660" cy="485660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861D5585-8EB1-28FD-3EEC-28E3B6871CF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399" y="2479014"/>
            <a:ext cx="981042" cy="981042"/>
          </a:xfrm>
          <a:prstGeom prst="rect">
            <a:avLst/>
          </a:prstGeom>
        </p:spPr>
      </p:pic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4F15AD48-7A0E-C9F7-FB7C-9BA0AA5F454E}"/>
              </a:ext>
            </a:extLst>
          </p:cNvPr>
          <p:cNvCxnSpPr>
            <a:cxnSpLocks/>
            <a:stCxn id="30" idx="1"/>
          </p:cNvCxnSpPr>
          <p:nvPr/>
        </p:nvCxnSpPr>
        <p:spPr>
          <a:xfrm flipH="1">
            <a:off x="8079920" y="2592709"/>
            <a:ext cx="212118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>
            <a:extLst>
              <a:ext uri="{FF2B5EF4-FFF2-40B4-BE49-F238E27FC236}">
                <a16:creationId xmlns:a16="http://schemas.microsoft.com/office/drawing/2014/main" id="{FCA9E734-F193-CE65-45F1-1DD213C3B019}"/>
              </a:ext>
            </a:extLst>
          </p:cNvPr>
          <p:cNvSpPr txBox="1"/>
          <p:nvPr/>
        </p:nvSpPr>
        <p:spPr>
          <a:xfrm>
            <a:off x="7990401" y="2258804"/>
            <a:ext cx="2339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400Gbps RDMA Link</a:t>
            </a:r>
            <a:endParaRPr lang="zh-CN" altLang="en-US" dirty="0"/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50F25649-3F9A-C1FF-AEA2-6DBBFB77E23C}"/>
              </a:ext>
            </a:extLst>
          </p:cNvPr>
          <p:cNvSpPr txBox="1"/>
          <p:nvPr/>
        </p:nvSpPr>
        <p:spPr>
          <a:xfrm>
            <a:off x="11186015" y="2374990"/>
            <a:ext cx="902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512GB</a:t>
            </a:r>
          </a:p>
          <a:p>
            <a:r>
              <a:rPr lang="en-US" altLang="zh-CN" dirty="0"/>
              <a:t>DRAM</a:t>
            </a:r>
            <a:endParaRPr lang="zh-CN" altLang="en-US" dirty="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DCED35B2-B0AB-97C7-93C2-73581EC7979C}"/>
              </a:ext>
            </a:extLst>
          </p:cNvPr>
          <p:cNvSpPr txBox="1"/>
          <p:nvPr/>
        </p:nvSpPr>
        <p:spPr>
          <a:xfrm>
            <a:off x="6443702" y="2374989"/>
            <a:ext cx="902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128GB</a:t>
            </a:r>
          </a:p>
          <a:p>
            <a:r>
              <a:rPr lang="en-US" altLang="zh-CN" dirty="0"/>
              <a:t>DRAM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C3D88325-A9CB-E96B-6A6B-6B5B36711777}"/>
                  </a:ext>
                </a:extLst>
              </p:cNvPr>
              <p:cNvSpPr txBox="1"/>
              <p:nvPr/>
            </p:nvSpPr>
            <p:spPr>
              <a:xfrm>
                <a:off x="6955352" y="1878534"/>
                <a:ext cx="16962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/>
                  <a:t>1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dirty="0"/>
                  <a:t>80GB GPU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C3D88325-A9CB-E96B-6A6B-6B5B367117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5352" y="1878534"/>
                <a:ext cx="1696298" cy="369332"/>
              </a:xfrm>
              <a:prstGeom prst="rect">
                <a:avLst/>
              </a:prstGeom>
              <a:blipFill>
                <a:blip r:embed="rId14"/>
                <a:stretch>
                  <a:fillRect l="-3237"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8084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C259-E0FC-8FA9-72B7-972B7D3B5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A11D7AB8-1B48-8AEE-3926-23B0E9B61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16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2749F5C0-A463-821C-1256-60C203908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Evaluation: End-to-End Performance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53452F7-D8BD-9C72-3720-60511061300F}"/>
              </a:ext>
            </a:extLst>
          </p:cNvPr>
          <p:cNvPicPr>
            <a:picLocks/>
          </p:cNvPicPr>
          <p:nvPr/>
        </p:nvPicPr>
        <p:blipFill>
          <a:blip r:embed="rId3"/>
          <a:srcRect r="4007" b="5167"/>
          <a:stretch>
            <a:fillRect/>
          </a:stretch>
        </p:blipFill>
        <p:spPr>
          <a:xfrm>
            <a:off x="6271521" y="1303090"/>
            <a:ext cx="4917961" cy="4362275"/>
          </a:xfrm>
          <a:prstGeom prst="rect">
            <a:avLst/>
          </a:prstGeom>
        </p:spPr>
      </p:pic>
      <p:sp>
        <p:nvSpPr>
          <p:cNvPr id="6" name="内容占位符 3">
            <a:extLst>
              <a:ext uri="{FF2B5EF4-FFF2-40B4-BE49-F238E27FC236}">
                <a16:creationId xmlns:a16="http://schemas.microsoft.com/office/drawing/2014/main" id="{E009A0D4-8ED5-5FB4-87AE-1D46609EA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0" y="945564"/>
            <a:ext cx="5613399" cy="693918"/>
          </a:xfrm>
        </p:spPr>
        <p:txBody>
          <a:bodyPr>
            <a:normAutofit/>
          </a:bodyPr>
          <a:lstStyle/>
          <a:p>
            <a:r>
              <a:rPr lang="zh-CN" altLang="en-US" sz="240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Average TTFT Latency</a:t>
            </a:r>
            <a:endParaRPr kumimoji="1" lang="zh-CN" altLang="en-US" sz="2400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6C909EF-0BA9-B00F-F4BD-5F3FA7F5A646}"/>
              </a:ext>
            </a:extLst>
          </p:cNvPr>
          <p:cNvPicPr>
            <a:picLocks/>
          </p:cNvPicPr>
          <p:nvPr/>
        </p:nvPicPr>
        <p:blipFill>
          <a:blip r:embed="rId4"/>
          <a:srcRect r="2265" b="2292"/>
          <a:stretch>
            <a:fillRect/>
          </a:stretch>
        </p:blipFill>
        <p:spPr>
          <a:xfrm>
            <a:off x="482600" y="1413407"/>
            <a:ext cx="4726963" cy="4290058"/>
          </a:xfrm>
          <a:prstGeom prst="rect">
            <a:avLst/>
          </a:prstGeom>
        </p:spPr>
      </p:pic>
      <p:sp>
        <p:nvSpPr>
          <p:cNvPr id="9" name="内容占位符 3">
            <a:extLst>
              <a:ext uri="{FF2B5EF4-FFF2-40B4-BE49-F238E27FC236}">
                <a16:creationId xmlns:a16="http://schemas.microsoft.com/office/drawing/2014/main" id="{C2D39D4F-8204-2582-46E0-FF0DD76FC0D7}"/>
              </a:ext>
            </a:extLst>
          </p:cNvPr>
          <p:cNvSpPr txBox="1">
            <a:spLocks/>
          </p:cNvSpPr>
          <p:nvPr/>
        </p:nvSpPr>
        <p:spPr>
          <a:xfrm>
            <a:off x="6433457" y="945564"/>
            <a:ext cx="5613399" cy="6939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TTFT SLO Attainment</a:t>
            </a:r>
            <a:endParaRPr kumimoji="1" lang="zh-CN" altLang="en-US" sz="2400" dirty="0"/>
          </a:p>
        </p:txBody>
      </p:sp>
      <p:cxnSp>
        <p:nvCxnSpPr>
          <p:cNvPr id="10" name="直线连接符 22">
            <a:extLst>
              <a:ext uri="{FF2B5EF4-FFF2-40B4-BE49-F238E27FC236}">
                <a16:creationId xmlns:a16="http://schemas.microsoft.com/office/drawing/2014/main" id="{A804DB3B-9EEE-0ED4-5041-EFC3B921705D}"/>
              </a:ext>
            </a:extLst>
          </p:cNvPr>
          <p:cNvCxnSpPr>
            <a:cxnSpLocks/>
          </p:cNvCxnSpPr>
          <p:nvPr/>
        </p:nvCxnSpPr>
        <p:spPr>
          <a:xfrm>
            <a:off x="6096000" y="1080087"/>
            <a:ext cx="0" cy="5087372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文本框 11">
            <a:extLst>
              <a:ext uri="{FF2B5EF4-FFF2-40B4-BE49-F238E27FC236}">
                <a16:creationId xmlns:a16="http://schemas.microsoft.com/office/drawing/2014/main" id="{D9B20618-0A73-49D6-DDF3-E21D9A0A6317}"/>
              </a:ext>
            </a:extLst>
          </p:cNvPr>
          <p:cNvSpPr txBox="1"/>
          <p:nvPr/>
        </p:nvSpPr>
        <p:spPr>
          <a:xfrm>
            <a:off x="429320" y="5841534"/>
            <a:ext cx="5406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Sanic can reduce the average TTFT by </a:t>
            </a:r>
            <a:r>
              <a:rPr kumimoji="1" lang="en-US" altLang="zh-CN" dirty="0">
                <a:solidFill>
                  <a:srgbClr val="0432FF"/>
                </a:solidFill>
              </a:rPr>
              <a:t>81.3%</a:t>
            </a:r>
            <a:r>
              <a:rPr kumimoji="1" lang="en-US" altLang="zh-CN" dirty="0"/>
              <a:t>.</a:t>
            </a:r>
            <a:endParaRPr kumimoji="1"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9CCF63E4-E896-477F-C50D-BFE3B2321AED}"/>
              </a:ext>
            </a:extLst>
          </p:cNvPr>
          <p:cNvSpPr txBox="1"/>
          <p:nvPr/>
        </p:nvSpPr>
        <p:spPr>
          <a:xfrm>
            <a:off x="6508744" y="5841534"/>
            <a:ext cx="4839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Sanic can improve SLO attainment by </a:t>
            </a:r>
            <a:r>
              <a:rPr kumimoji="1" lang="en-US" altLang="zh-CN" dirty="0">
                <a:solidFill>
                  <a:srgbClr val="0432FF"/>
                </a:solidFill>
              </a:rPr>
              <a:t>61.7%</a:t>
            </a:r>
            <a:r>
              <a:rPr kumimoji="1" lang="en-US" altLang="zh-CN" dirty="0"/>
              <a:t>.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46219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D0F4EF70-84A0-1E83-147C-4122BF9B336D}"/>
              </a:ext>
            </a:extLst>
          </p:cNvPr>
          <p:cNvPicPr>
            <a:picLocks/>
          </p:cNvPicPr>
          <p:nvPr/>
        </p:nvPicPr>
        <p:blipFill>
          <a:blip r:embed="rId3"/>
          <a:srcRect r="1162" b="5597"/>
          <a:stretch>
            <a:fillRect/>
          </a:stretch>
        </p:blipFill>
        <p:spPr>
          <a:xfrm>
            <a:off x="7399608" y="1739632"/>
            <a:ext cx="4632735" cy="1646245"/>
          </a:xfrm>
          <a:prstGeom prst="rect">
            <a:avLst/>
          </a:prstGeom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F0FD18CA-91CB-FAB6-C366-637F5F875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17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BB191762-B8A7-E072-170B-17E5A850C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Evaluation: Micro-benchmark Analysis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81CB9F4-0A5F-FC0A-B724-C3498604FA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6963" y="1398483"/>
            <a:ext cx="3199266" cy="228686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F8D3FBF-9373-6F2C-2F05-C8587A5A9C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166" y="1378111"/>
            <a:ext cx="3565802" cy="2475923"/>
          </a:xfrm>
          <a:prstGeom prst="rect">
            <a:avLst/>
          </a:prstGeom>
        </p:spPr>
      </p:pic>
      <p:sp>
        <p:nvSpPr>
          <p:cNvPr id="7" name="内容占位符 2">
            <a:extLst>
              <a:ext uri="{FF2B5EF4-FFF2-40B4-BE49-F238E27FC236}">
                <a16:creationId xmlns:a16="http://schemas.microsoft.com/office/drawing/2014/main" id="{1FE981FA-4651-D63D-3200-91467363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67" y="1069843"/>
            <a:ext cx="4134572" cy="616537"/>
          </a:xfrm>
        </p:spPr>
        <p:txBody>
          <a:bodyPr>
            <a:normAutofit/>
          </a:bodyPr>
          <a:lstStyle/>
          <a:p>
            <a:r>
              <a:rPr kumimoji="1" lang="en-US" altLang="zh-CN" sz="2400" dirty="0"/>
              <a:t>Ablation Study</a:t>
            </a:r>
            <a:endParaRPr kumimoji="1" lang="zh-CN" altLang="en-US" sz="2400" dirty="0"/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90160E48-B3DD-1D95-AB1A-F3423F83AA12}"/>
              </a:ext>
            </a:extLst>
          </p:cNvPr>
          <p:cNvSpPr txBox="1">
            <a:spLocks/>
          </p:cNvSpPr>
          <p:nvPr/>
        </p:nvSpPr>
        <p:spPr>
          <a:xfrm>
            <a:off x="482601" y="4174221"/>
            <a:ext cx="5497286" cy="646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500"/>
              </a:spcBef>
              <a:spcAft>
                <a:spcPts val="1000"/>
              </a:spcAft>
              <a:buFont typeface="Wingdings" pitchFamily="2" charset="2"/>
              <a:buChar char="Ø"/>
              <a:defRPr sz="28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  <a:buFont typeface="Arial" panose="020B0604020202020204" pitchFamily="34" charset="0"/>
              <a:buChar char="•"/>
            </a:pPr>
            <a:endParaRPr kumimoji="1" lang="zh-CN" altLang="en-US" sz="2400" dirty="0">
              <a:latin typeface="+mn-lt"/>
            </a:endParaRPr>
          </a:p>
        </p:txBody>
      </p:sp>
      <p:cxnSp>
        <p:nvCxnSpPr>
          <p:cNvPr id="11" name="直线连接符 13">
            <a:extLst>
              <a:ext uri="{FF2B5EF4-FFF2-40B4-BE49-F238E27FC236}">
                <a16:creationId xmlns:a16="http://schemas.microsoft.com/office/drawing/2014/main" id="{DBE7631D-2F51-0F24-BDD5-8CB299AA6917}"/>
              </a:ext>
            </a:extLst>
          </p:cNvPr>
          <p:cNvCxnSpPr>
            <a:cxnSpLocks/>
          </p:cNvCxnSpPr>
          <p:nvPr/>
        </p:nvCxnSpPr>
        <p:spPr>
          <a:xfrm flipH="1" flipV="1">
            <a:off x="7239644" y="1019464"/>
            <a:ext cx="23275" cy="5174343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AB3AB26F-8A26-3174-483C-1E4350225ADB}"/>
              </a:ext>
            </a:extLst>
          </p:cNvPr>
          <p:cNvSpPr txBox="1"/>
          <p:nvPr/>
        </p:nvSpPr>
        <p:spPr>
          <a:xfrm>
            <a:off x="764525" y="3762192"/>
            <a:ext cx="35658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2000" dirty="0"/>
              <a:t>On </a:t>
            </a:r>
            <a:r>
              <a:rPr kumimoji="1" lang="zh-CN" altLang="en-US" sz="2000" dirty="0"/>
              <a:t>Average TTFT </a:t>
            </a:r>
            <a:r>
              <a:rPr kumimoji="1" lang="en-US" altLang="zh-CN" sz="2000" dirty="0"/>
              <a:t>Policy</a:t>
            </a:r>
            <a:endParaRPr lang="zh-CN" altLang="en-US" sz="1600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4181B897-3410-A679-92FF-0CAE78A19C4D}"/>
              </a:ext>
            </a:extLst>
          </p:cNvPr>
          <p:cNvSpPr txBox="1"/>
          <p:nvPr/>
        </p:nvSpPr>
        <p:spPr>
          <a:xfrm>
            <a:off x="580606" y="4552003"/>
            <a:ext cx="5688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Policies </a:t>
            </a:r>
            <a:r>
              <a:rPr lang="en-US" altLang="zh-CN" dirty="0">
                <a:solidFill>
                  <a:srgbClr val="0432FF"/>
                </a:solidFill>
              </a:rPr>
              <a:t>blind</a:t>
            </a:r>
            <a:r>
              <a:rPr lang="en-US" altLang="zh-CN" dirty="0"/>
              <a:t> to </a:t>
            </a:r>
            <a:r>
              <a:rPr lang="en-US" altLang="zh-CN" dirty="0" err="1"/>
              <a:t>KVCache</a:t>
            </a:r>
            <a:r>
              <a:rPr lang="en-US" altLang="zh-CN" dirty="0"/>
              <a:t> loading time</a:t>
            </a:r>
            <a:r>
              <a:rPr lang="zh-CN" altLang="en-US" dirty="0"/>
              <a:t> </a:t>
            </a:r>
            <a:r>
              <a:rPr lang="en-US" altLang="zh-CN" dirty="0"/>
              <a:t>failed.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Policies leveraging the information of </a:t>
            </a:r>
            <a:r>
              <a:rPr lang="en-US" altLang="zh-CN" dirty="0">
                <a:solidFill>
                  <a:srgbClr val="0432FF"/>
                </a:solidFill>
              </a:rPr>
              <a:t>network cost </a:t>
            </a:r>
            <a:r>
              <a:rPr lang="en-US" altLang="zh-CN" dirty="0"/>
              <a:t>outperform other policies.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D00C71E5-71AB-4AC3-40C9-70F34FA59E29}"/>
              </a:ext>
            </a:extLst>
          </p:cNvPr>
          <p:cNvSpPr txBox="1"/>
          <p:nvPr/>
        </p:nvSpPr>
        <p:spPr>
          <a:xfrm>
            <a:off x="7361464" y="4552003"/>
            <a:ext cx="4744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Sanic delivers greater performance gains as the </a:t>
            </a:r>
            <a:r>
              <a:rPr lang="en-US" altLang="zh-CN"/>
              <a:t>KVCache</a:t>
            </a:r>
            <a:r>
              <a:rPr lang="en-US" altLang="zh-CN" dirty="0"/>
              <a:t> hit ratio increases.</a:t>
            </a:r>
          </a:p>
        </p:txBody>
      </p:sp>
      <p:sp>
        <p:nvSpPr>
          <p:cNvPr id="12" name="内容占位符 2">
            <a:extLst>
              <a:ext uri="{FF2B5EF4-FFF2-40B4-BE49-F238E27FC236}">
                <a16:creationId xmlns:a16="http://schemas.microsoft.com/office/drawing/2014/main" id="{1B272BDC-9F30-1053-F3BF-65594AE7D3C3}"/>
              </a:ext>
            </a:extLst>
          </p:cNvPr>
          <p:cNvSpPr txBox="1">
            <a:spLocks/>
          </p:cNvSpPr>
          <p:nvPr/>
        </p:nvSpPr>
        <p:spPr>
          <a:xfrm>
            <a:off x="7399608" y="1069843"/>
            <a:ext cx="4134572" cy="616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CN" dirty="0"/>
              <a:t>Sensitivity analysis</a:t>
            </a:r>
          </a:p>
        </p:txBody>
      </p:sp>
      <p:sp>
        <p:nvSpPr>
          <p:cNvPr id="16" name="内容占位符 2">
            <a:extLst>
              <a:ext uri="{FF2B5EF4-FFF2-40B4-BE49-F238E27FC236}">
                <a16:creationId xmlns:a16="http://schemas.microsoft.com/office/drawing/2014/main" id="{6A91C436-60FC-B9E7-F230-04CF05181AB2}"/>
              </a:ext>
            </a:extLst>
          </p:cNvPr>
          <p:cNvSpPr txBox="1">
            <a:spLocks/>
          </p:cNvSpPr>
          <p:nvPr/>
        </p:nvSpPr>
        <p:spPr>
          <a:xfrm>
            <a:off x="8582096" y="3275545"/>
            <a:ext cx="6374637" cy="1334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500"/>
              </a:spcBef>
              <a:spcAft>
                <a:spcPts val="1000"/>
              </a:spcAft>
              <a:buFont typeface="Wingdings" pitchFamily="2" charset="2"/>
              <a:buChar char="Ø"/>
              <a:defRPr sz="28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000"/>
              </a:spcBef>
              <a:buNone/>
            </a:pPr>
            <a:endParaRPr kumimoji="1" lang="en-US" altLang="zh-CN" sz="2000" dirty="0">
              <a:latin typeface="+mn-lt"/>
            </a:endParaRPr>
          </a:p>
        </p:txBody>
      </p:sp>
      <p:sp>
        <p:nvSpPr>
          <p:cNvPr id="19" name="内容占位符 2">
            <a:extLst>
              <a:ext uri="{FF2B5EF4-FFF2-40B4-BE49-F238E27FC236}">
                <a16:creationId xmlns:a16="http://schemas.microsoft.com/office/drawing/2014/main" id="{2701AF7F-E731-1BA2-406E-D8110D187FB1}"/>
              </a:ext>
            </a:extLst>
          </p:cNvPr>
          <p:cNvSpPr txBox="1">
            <a:spLocks/>
          </p:cNvSpPr>
          <p:nvPr/>
        </p:nvSpPr>
        <p:spPr>
          <a:xfrm>
            <a:off x="7627589" y="3515970"/>
            <a:ext cx="4176771" cy="6463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500"/>
              </a:spcBef>
              <a:spcAft>
                <a:spcPts val="1000"/>
              </a:spcAft>
              <a:buFont typeface="Wingdings" pitchFamily="2" charset="2"/>
              <a:buChar char="Ø"/>
              <a:defRPr sz="28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1000"/>
              </a:spcBef>
              <a:buNone/>
            </a:pPr>
            <a:r>
              <a:rPr kumimoji="1" lang="en-US" altLang="zh-CN" sz="2000" dirty="0">
                <a:latin typeface="+mn-lt"/>
              </a:rPr>
              <a:t>Average TTFT </a:t>
            </a:r>
            <a:br>
              <a:rPr kumimoji="1" lang="en-US" altLang="zh-CN" sz="2000" dirty="0">
                <a:latin typeface="+mn-lt"/>
              </a:rPr>
            </a:br>
            <a:r>
              <a:rPr kumimoji="1" lang="en-US" altLang="zh-CN" sz="2000" dirty="0">
                <a:latin typeface="+mn-lt"/>
              </a:rPr>
              <a:t>Under Diverse Cache Hit Ratio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CB32ED40-035D-10F3-6821-06F2945447AF}"/>
              </a:ext>
            </a:extLst>
          </p:cNvPr>
          <p:cNvSpPr txBox="1"/>
          <p:nvPr/>
        </p:nvSpPr>
        <p:spPr>
          <a:xfrm>
            <a:off x="4123613" y="3762192"/>
            <a:ext cx="35658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2000" dirty="0"/>
              <a:t>On SLO Attainment Policy </a:t>
            </a:r>
          </a:p>
        </p:txBody>
      </p:sp>
    </p:spTree>
    <p:extLst>
      <p:ext uri="{BB962C8B-B14F-4D97-AF65-F5344CB8AC3E}">
        <p14:creationId xmlns:p14="http://schemas.microsoft.com/office/powerpoint/2010/main" val="2459908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9E976F6D-64F9-AE2A-CA15-64E731AE3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320" y="982642"/>
            <a:ext cx="11538800" cy="5294665"/>
          </a:xfrm>
        </p:spPr>
        <p:txBody>
          <a:bodyPr>
            <a:normAutofit/>
          </a:bodyPr>
          <a:lstStyle/>
          <a:p>
            <a:r>
              <a:rPr lang="en-US" altLang="zh-CN" sz="2800" dirty="0"/>
              <a:t>Trend of network-intensive inference: </a:t>
            </a:r>
          </a:p>
          <a:p>
            <a:pPr lvl="1"/>
            <a:r>
              <a:rPr lang="en-US" altLang="zh-CN" sz="2400" dirty="0"/>
              <a:t>Long-context workloads increasingly reuse large contexts with short queries.</a:t>
            </a:r>
          </a:p>
          <a:p>
            <a:pPr lvl="1"/>
            <a:r>
              <a:rPr lang="en-US" altLang="zh-CN" sz="2400" dirty="0"/>
              <a:t>Inter-node </a:t>
            </a:r>
            <a:r>
              <a:rPr lang="en-US" altLang="zh-CN" sz="2400" dirty="0" err="1"/>
              <a:t>KVCache</a:t>
            </a:r>
            <a:r>
              <a:rPr lang="en-US" altLang="zh-CN" sz="2400" dirty="0"/>
              <a:t> reuse introduces new bottlenecks.</a:t>
            </a:r>
          </a:p>
          <a:p>
            <a:r>
              <a:rPr lang="en-US" altLang="zh-CN" sz="2800" dirty="0"/>
              <a:t>Problems:</a:t>
            </a:r>
          </a:p>
          <a:p>
            <a:pPr lvl="1"/>
            <a:r>
              <a:rPr lang="en-US" altLang="zh-CN" sz="2400" dirty="0"/>
              <a:t>Low loading concurrency by </a:t>
            </a:r>
            <a:r>
              <a:rPr lang="en-US" altLang="zh-CN" sz="2400" dirty="0">
                <a:solidFill>
                  <a:srgbClr val="0432FF"/>
                </a:solidFill>
              </a:rPr>
              <a:t>centralized control model</a:t>
            </a:r>
            <a:r>
              <a:rPr lang="en-US" altLang="zh-CN" sz="2400" dirty="0"/>
              <a:t>.</a:t>
            </a:r>
          </a:p>
          <a:p>
            <a:pPr lvl="1"/>
            <a:r>
              <a:rPr kumimoji="1" lang="en-US" altLang="zh-CN" sz="2400" dirty="0"/>
              <a:t>Low scheduling quality by </a:t>
            </a:r>
            <a:r>
              <a:rPr kumimoji="1" lang="en-US" altLang="zh-CN" sz="2400" dirty="0">
                <a:solidFill>
                  <a:srgbClr val="0432FF"/>
                </a:solidFill>
              </a:rPr>
              <a:t>blindness</a:t>
            </a:r>
            <a:r>
              <a:rPr kumimoji="1" lang="en-US" altLang="zh-CN" sz="2400" dirty="0"/>
              <a:t> to network cost.</a:t>
            </a:r>
          </a:p>
          <a:p>
            <a:r>
              <a:rPr lang="en-US" altLang="zh-CN" sz="2800" dirty="0"/>
              <a:t>Contributions:</a:t>
            </a:r>
          </a:p>
          <a:p>
            <a:pPr lvl="1"/>
            <a:r>
              <a:rPr lang="en-US" altLang="zh-CN" sz="2400" dirty="0">
                <a:solidFill>
                  <a:srgbClr val="0432FF"/>
                </a:solidFill>
              </a:rPr>
              <a:t>Stage-autonomous</a:t>
            </a:r>
            <a:r>
              <a:rPr lang="en-US" altLang="zh-CN" sz="2400" dirty="0"/>
              <a:t> execution.</a:t>
            </a:r>
          </a:p>
          <a:p>
            <a:pPr lvl="1"/>
            <a:r>
              <a:rPr lang="en-US" altLang="zh-CN" sz="2400" dirty="0">
                <a:solidFill>
                  <a:srgbClr val="0432FF"/>
                </a:solidFill>
              </a:rPr>
              <a:t>Network-cost-aware</a:t>
            </a:r>
            <a:r>
              <a:rPr lang="en-US" altLang="zh-CN" sz="2400" dirty="0"/>
              <a:t> scheduling.</a:t>
            </a:r>
          </a:p>
          <a:p>
            <a:r>
              <a:rPr lang="en-US" altLang="zh-CN" sz="2800" dirty="0"/>
              <a:t>Future work:</a:t>
            </a:r>
          </a:p>
          <a:p>
            <a:pPr lvl="1"/>
            <a:r>
              <a:rPr lang="en-US" altLang="zh-CN" sz="2400" dirty="0"/>
              <a:t>Fine-grained operator-level </a:t>
            </a:r>
            <a:r>
              <a:rPr lang="en-US" altLang="zh-CN" sz="2400" dirty="0" err="1"/>
              <a:t>KVCache</a:t>
            </a:r>
            <a:r>
              <a:rPr lang="en-US" altLang="zh-CN" sz="2400" dirty="0"/>
              <a:t> loading pipeline optimization.</a:t>
            </a:r>
          </a:p>
          <a:p>
            <a:pPr lvl="1"/>
            <a:r>
              <a:rPr lang="en-US" altLang="zh-CN" sz="2400" dirty="0"/>
              <a:t>Network-cost-aware inter-instance request dispatching optimization.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9D98AFD7-A79D-DB72-5123-E3F36A01B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18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FA1852F7-2119-3359-E4D2-D940C8C63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Summary</a:t>
            </a:r>
            <a:endParaRPr lang="zh-CN" altLang="en-US" dirty="0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CAB46AD3-54D6-21F5-54F8-6506784227B0}"/>
              </a:ext>
            </a:extLst>
          </p:cNvPr>
          <p:cNvGrpSpPr/>
          <p:nvPr/>
        </p:nvGrpSpPr>
        <p:grpSpPr>
          <a:xfrm>
            <a:off x="7192312" y="3739702"/>
            <a:ext cx="3772949" cy="1134745"/>
            <a:chOff x="7366483" y="3625352"/>
            <a:chExt cx="3772949" cy="1134745"/>
          </a:xfrm>
        </p:grpSpPr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09772867-0FF3-BC4E-2534-8E3DCEF913B9}"/>
                </a:ext>
              </a:extLst>
            </p:cNvPr>
            <p:cNvSpPr txBox="1"/>
            <p:nvPr/>
          </p:nvSpPr>
          <p:spPr>
            <a:xfrm>
              <a:off x="7366483" y="4359987"/>
              <a:ext cx="377294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dirty="0"/>
                <a:t>Email: weiyewang@sjtu.edu.cn</a:t>
              </a:r>
              <a:endParaRPr lang="zh-CN" altLang="en-US" sz="2000" dirty="0"/>
            </a:p>
          </p:txBody>
        </p:sp>
        <p:sp>
          <p:nvSpPr>
            <p:cNvPr id="5" name="标题 1">
              <a:extLst>
                <a:ext uri="{FF2B5EF4-FFF2-40B4-BE49-F238E27FC236}">
                  <a16:creationId xmlns:a16="http://schemas.microsoft.com/office/drawing/2014/main" id="{94CC37FE-C1CB-E9DD-D7F8-54F3E95F7D9F}"/>
                </a:ext>
              </a:extLst>
            </p:cNvPr>
            <p:cNvSpPr txBox="1">
              <a:spLocks/>
            </p:cNvSpPr>
            <p:nvPr/>
          </p:nvSpPr>
          <p:spPr>
            <a:xfrm>
              <a:off x="7605688" y="3625352"/>
              <a:ext cx="3294541" cy="103909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zh-CN" sz="4400" b="1" dirty="0"/>
                <a:t>Thank you!</a:t>
              </a:r>
              <a:endParaRPr lang="zh-CN" altLang="en-US" sz="4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90844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38E852FA-9D52-0F3C-FF63-BF9BB674F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2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3AE2C07A-B2FB-EA4A-5048-59333C910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Background: LLM Inference and Service Objectives</a:t>
            </a:r>
            <a:endParaRPr lang="zh-CN" altLang="en-US" dirty="0"/>
          </a:p>
        </p:txBody>
      </p:sp>
      <p:sp>
        <p:nvSpPr>
          <p:cNvPr id="5" name="内容占位符 1">
            <a:extLst>
              <a:ext uri="{FF2B5EF4-FFF2-40B4-BE49-F238E27FC236}">
                <a16:creationId xmlns:a16="http://schemas.microsoft.com/office/drawing/2014/main" id="{61D79C6B-F8C9-B646-183A-8B89C364272B}"/>
              </a:ext>
            </a:extLst>
          </p:cNvPr>
          <p:cNvSpPr txBox="1">
            <a:spLocks/>
          </p:cNvSpPr>
          <p:nvPr/>
        </p:nvSpPr>
        <p:spPr>
          <a:xfrm>
            <a:off x="429320" y="1092371"/>
            <a:ext cx="12480230" cy="11718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/>
              <a:t>LLM Inference includes two different phases:</a:t>
            </a:r>
          </a:p>
          <a:p>
            <a:pPr lvl="1"/>
            <a:r>
              <a:rPr lang="en-US" altLang="zh-CN" sz="2000" dirty="0"/>
              <a:t>Prefill: processes the prompt tokens to obtain </a:t>
            </a:r>
            <a:r>
              <a:rPr lang="en-US" altLang="zh-CN" sz="2000" dirty="0" err="1"/>
              <a:t>KVCache</a:t>
            </a:r>
            <a:r>
              <a:rPr lang="en-US" altLang="zh-CN" sz="2000" dirty="0"/>
              <a:t>, related to </a:t>
            </a:r>
            <a:r>
              <a:rPr lang="en-US" altLang="zh-CN" sz="2000" dirty="0">
                <a:solidFill>
                  <a:srgbClr val="0432FF"/>
                </a:solidFill>
              </a:rPr>
              <a:t>TTFT</a:t>
            </a:r>
            <a:r>
              <a:rPr lang="en-US" altLang="zh-CN" sz="2000" dirty="0"/>
              <a:t>.</a:t>
            </a:r>
          </a:p>
          <a:p>
            <a:pPr lvl="1"/>
            <a:r>
              <a:rPr lang="en-US" altLang="zh-CN" sz="2000" dirty="0"/>
              <a:t>Decode: generates tokens one by one, related to TBT.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8C85A5F-4F32-8A2E-76D2-F5734A0C688A}"/>
              </a:ext>
            </a:extLst>
          </p:cNvPr>
          <p:cNvSpPr/>
          <p:nvPr/>
        </p:nvSpPr>
        <p:spPr>
          <a:xfrm>
            <a:off x="562994" y="2652816"/>
            <a:ext cx="10797156" cy="2637800"/>
          </a:xfrm>
          <a:prstGeom prst="rect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对话气泡: 矩形 10">
            <a:extLst>
              <a:ext uri="{FF2B5EF4-FFF2-40B4-BE49-F238E27FC236}">
                <a16:creationId xmlns:a16="http://schemas.microsoft.com/office/drawing/2014/main" id="{72930C66-603D-2925-3B88-10D931F97915}"/>
              </a:ext>
            </a:extLst>
          </p:cNvPr>
          <p:cNvSpPr/>
          <p:nvPr/>
        </p:nvSpPr>
        <p:spPr>
          <a:xfrm>
            <a:off x="1369820" y="4470741"/>
            <a:ext cx="2316808" cy="545438"/>
          </a:xfrm>
          <a:prstGeom prst="wedgeRectCallout">
            <a:avLst>
              <a:gd name="adj1" fmla="val -57813"/>
              <a:gd name="adj2" fmla="val 2621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zh-CN" sz="1600" dirty="0">
                <a:solidFill>
                  <a:schemeClr val="tx1"/>
                </a:solidFill>
              </a:rPr>
              <a:t>Which segment was most profitable</a:t>
            </a:r>
            <a:r>
              <a:rPr lang="en-US" altLang="zh-CN" sz="1600" dirty="0">
                <a:solidFill>
                  <a:schemeClr val="tx1"/>
                </a:solidFill>
              </a:rPr>
              <a:t>?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pic>
        <p:nvPicPr>
          <p:cNvPr id="12" name="图形 11">
            <a:extLst>
              <a:ext uri="{FF2B5EF4-FFF2-40B4-BE49-F238E27FC236}">
                <a16:creationId xmlns:a16="http://schemas.microsoft.com/office/drawing/2014/main" id="{77B69913-3682-69B3-BF68-DA9DF434EE8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2444" y="4622457"/>
            <a:ext cx="547927" cy="547927"/>
          </a:xfrm>
          <a:prstGeom prst="rect">
            <a:avLst/>
          </a:prstGeom>
        </p:spPr>
      </p:pic>
      <p:sp>
        <p:nvSpPr>
          <p:cNvPr id="13" name="流程图: 磁盘 12">
            <a:extLst>
              <a:ext uri="{FF2B5EF4-FFF2-40B4-BE49-F238E27FC236}">
                <a16:creationId xmlns:a16="http://schemas.microsoft.com/office/drawing/2014/main" id="{AA292859-020A-3855-BF7D-0A61BE679A40}"/>
              </a:ext>
            </a:extLst>
          </p:cNvPr>
          <p:cNvSpPr/>
          <p:nvPr/>
        </p:nvSpPr>
        <p:spPr>
          <a:xfrm>
            <a:off x="3805624" y="4055638"/>
            <a:ext cx="1192646" cy="636143"/>
          </a:xfrm>
          <a:prstGeom prst="flowChartMagneticDisk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>
                <a:solidFill>
                  <a:schemeClr val="tx1"/>
                </a:solidFill>
              </a:rPr>
              <a:t>KVCache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C3B0244E-A038-088D-CF1F-EC2FABCC87CB}"/>
              </a:ext>
            </a:extLst>
          </p:cNvPr>
          <p:cNvSpPr/>
          <p:nvPr/>
        </p:nvSpPr>
        <p:spPr>
          <a:xfrm>
            <a:off x="1369821" y="3251708"/>
            <a:ext cx="4837746" cy="44767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Iteration 1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F74E617A-CB1A-8E84-5DA3-065FC3DB9CC3}"/>
              </a:ext>
            </a:extLst>
          </p:cNvPr>
          <p:cNvSpPr/>
          <p:nvPr/>
        </p:nvSpPr>
        <p:spPr>
          <a:xfrm>
            <a:off x="1371600" y="4019325"/>
            <a:ext cx="2315028" cy="4476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Long financial report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86098075-5996-5869-0E43-562D37A74F87}"/>
              </a:ext>
            </a:extLst>
          </p:cNvPr>
          <p:cNvSpPr txBox="1"/>
          <p:nvPr/>
        </p:nvSpPr>
        <p:spPr>
          <a:xfrm>
            <a:off x="2821750" y="2656673"/>
            <a:ext cx="10390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Prefill</a:t>
            </a:r>
            <a:endParaRPr lang="zh-CN" altLang="en-US" sz="2400" b="1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0371A7-D687-003A-3175-845ADB93C926}"/>
              </a:ext>
            </a:extLst>
          </p:cNvPr>
          <p:cNvSpPr txBox="1"/>
          <p:nvPr/>
        </p:nvSpPr>
        <p:spPr>
          <a:xfrm>
            <a:off x="8427658" y="2660356"/>
            <a:ext cx="1297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Decode</a:t>
            </a:r>
            <a:endParaRPr lang="zh-CN" altLang="en-US" sz="2400" b="1" dirty="0"/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F551448B-CA94-220C-E738-E79FC78C02DA}"/>
              </a:ext>
            </a:extLst>
          </p:cNvPr>
          <p:cNvSpPr/>
          <p:nvPr/>
        </p:nvSpPr>
        <p:spPr>
          <a:xfrm>
            <a:off x="6918394" y="3251706"/>
            <a:ext cx="2459022" cy="44767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Iteration 2</a:t>
            </a:r>
            <a:endParaRPr lang="zh-CN" altLang="en-US" dirty="0">
              <a:solidFill>
                <a:schemeClr val="tx1"/>
              </a:solidFill>
            </a:endParaRPr>
          </a:p>
        </p:txBody>
      </p: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050030A4-0F46-88C5-088C-FF8AA04FA2AF}"/>
              </a:ext>
            </a:extLst>
          </p:cNvPr>
          <p:cNvCxnSpPr>
            <a:stCxn id="15" idx="0"/>
          </p:cNvCxnSpPr>
          <p:nvPr/>
        </p:nvCxnSpPr>
        <p:spPr>
          <a:xfrm flipH="1" flipV="1">
            <a:off x="2525486" y="3699381"/>
            <a:ext cx="3628" cy="31994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箭头连接符 36">
            <a:extLst>
              <a:ext uri="{FF2B5EF4-FFF2-40B4-BE49-F238E27FC236}">
                <a16:creationId xmlns:a16="http://schemas.microsoft.com/office/drawing/2014/main" id="{A55B2E31-9B17-13B0-0F1E-8B969B9F1DE2}"/>
              </a:ext>
            </a:extLst>
          </p:cNvPr>
          <p:cNvCxnSpPr>
            <a:cxnSpLocks/>
            <a:endCxn id="13" idx="1"/>
          </p:cNvCxnSpPr>
          <p:nvPr/>
        </p:nvCxnSpPr>
        <p:spPr>
          <a:xfrm>
            <a:off x="4401947" y="3699201"/>
            <a:ext cx="0" cy="35643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流程图: 磁盘 48">
            <a:extLst>
              <a:ext uri="{FF2B5EF4-FFF2-40B4-BE49-F238E27FC236}">
                <a16:creationId xmlns:a16="http://schemas.microsoft.com/office/drawing/2014/main" id="{F63BB16D-C827-FE7F-7261-846FC262E798}"/>
              </a:ext>
            </a:extLst>
          </p:cNvPr>
          <p:cNvSpPr/>
          <p:nvPr/>
        </p:nvSpPr>
        <p:spPr>
          <a:xfrm>
            <a:off x="6918394" y="4055638"/>
            <a:ext cx="1192646" cy="636143"/>
          </a:xfrm>
          <a:prstGeom prst="flowChartMagneticDisk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>
                <a:solidFill>
                  <a:schemeClr val="tx1"/>
                </a:solidFill>
              </a:rPr>
              <a:t>KVCache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51" name="矩形: 圆角 50">
            <a:extLst>
              <a:ext uri="{FF2B5EF4-FFF2-40B4-BE49-F238E27FC236}">
                <a16:creationId xmlns:a16="http://schemas.microsoft.com/office/drawing/2014/main" id="{284ADE58-AFDC-7259-E579-94268C2F7670}"/>
              </a:ext>
            </a:extLst>
          </p:cNvPr>
          <p:cNvSpPr/>
          <p:nvPr/>
        </p:nvSpPr>
        <p:spPr>
          <a:xfrm>
            <a:off x="8325352" y="4125845"/>
            <a:ext cx="1052064" cy="44767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Cloud</a:t>
            </a:r>
            <a:endParaRPr lang="zh-CN" altLang="en-US" dirty="0">
              <a:solidFill>
                <a:schemeClr val="tx1"/>
              </a:solidFill>
            </a:endParaRPr>
          </a:p>
        </p:txBody>
      </p:sp>
      <p:cxnSp>
        <p:nvCxnSpPr>
          <p:cNvPr id="52" name="直接箭头连接符 51">
            <a:extLst>
              <a:ext uri="{FF2B5EF4-FFF2-40B4-BE49-F238E27FC236}">
                <a16:creationId xmlns:a16="http://schemas.microsoft.com/office/drawing/2014/main" id="{E52D75F3-C89F-E0A0-00AB-038C8D340771}"/>
              </a:ext>
            </a:extLst>
          </p:cNvPr>
          <p:cNvCxnSpPr>
            <a:cxnSpLocks/>
          </p:cNvCxnSpPr>
          <p:nvPr/>
        </p:nvCxnSpPr>
        <p:spPr>
          <a:xfrm>
            <a:off x="7503853" y="3699381"/>
            <a:ext cx="0" cy="35643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箭头连接符 52">
            <a:extLst>
              <a:ext uri="{FF2B5EF4-FFF2-40B4-BE49-F238E27FC236}">
                <a16:creationId xmlns:a16="http://schemas.microsoft.com/office/drawing/2014/main" id="{1363D0C3-2C78-69AC-DD6A-ECCF98F00FF1}"/>
              </a:ext>
            </a:extLst>
          </p:cNvPr>
          <p:cNvCxnSpPr>
            <a:cxnSpLocks/>
          </p:cNvCxnSpPr>
          <p:nvPr/>
        </p:nvCxnSpPr>
        <p:spPr>
          <a:xfrm>
            <a:off x="8796911" y="3726180"/>
            <a:ext cx="0" cy="39966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连接符: 肘形 54">
            <a:extLst>
              <a:ext uri="{FF2B5EF4-FFF2-40B4-BE49-F238E27FC236}">
                <a16:creationId xmlns:a16="http://schemas.microsoft.com/office/drawing/2014/main" id="{883B56D1-9D0F-0829-079B-F92A72A14C15}"/>
              </a:ext>
            </a:extLst>
          </p:cNvPr>
          <p:cNvCxnSpPr>
            <a:cxnSpLocks/>
            <a:stCxn id="13" idx="3"/>
            <a:endCxn id="20" idx="1"/>
          </p:cNvCxnSpPr>
          <p:nvPr/>
        </p:nvCxnSpPr>
        <p:spPr>
          <a:xfrm rot="5400000" flipH="1" flipV="1">
            <a:off x="5052051" y="2825439"/>
            <a:ext cx="1216237" cy="2516447"/>
          </a:xfrm>
          <a:prstGeom prst="bentConnector4">
            <a:avLst>
              <a:gd name="adj1" fmla="val -18796"/>
              <a:gd name="adj2" fmla="val 86074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连接符: 肘形 56">
            <a:extLst>
              <a:ext uri="{FF2B5EF4-FFF2-40B4-BE49-F238E27FC236}">
                <a16:creationId xmlns:a16="http://schemas.microsoft.com/office/drawing/2014/main" id="{0E883D21-A422-248F-7B1E-A1650C7ACD7B}"/>
              </a:ext>
            </a:extLst>
          </p:cNvPr>
          <p:cNvCxnSpPr>
            <a:cxnSpLocks/>
            <a:stCxn id="67" idx="2"/>
            <a:endCxn id="20" idx="1"/>
          </p:cNvCxnSpPr>
          <p:nvPr/>
        </p:nvCxnSpPr>
        <p:spPr>
          <a:xfrm rot="5400000" flipH="1" flipV="1">
            <a:off x="5756296" y="3411420"/>
            <a:ext cx="1097974" cy="1226222"/>
          </a:xfrm>
          <a:prstGeom prst="bentConnector4">
            <a:avLst>
              <a:gd name="adj1" fmla="val -31519"/>
              <a:gd name="adj2" fmla="val 71449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连接符 64">
            <a:extLst>
              <a:ext uri="{FF2B5EF4-FFF2-40B4-BE49-F238E27FC236}">
                <a16:creationId xmlns:a16="http://schemas.microsoft.com/office/drawing/2014/main" id="{6ECA1832-366A-D1AB-CB7D-9511F7428BD6}"/>
              </a:ext>
            </a:extLst>
          </p:cNvPr>
          <p:cNvCxnSpPr/>
          <p:nvPr/>
        </p:nvCxnSpPr>
        <p:spPr>
          <a:xfrm>
            <a:off x="6394230" y="2651389"/>
            <a:ext cx="0" cy="263922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矩形: 圆角 66">
            <a:extLst>
              <a:ext uri="{FF2B5EF4-FFF2-40B4-BE49-F238E27FC236}">
                <a16:creationId xmlns:a16="http://schemas.microsoft.com/office/drawing/2014/main" id="{4F3969E5-2C9C-E3AB-A028-D033D4B41031}"/>
              </a:ext>
            </a:extLst>
          </p:cNvPr>
          <p:cNvSpPr/>
          <p:nvPr/>
        </p:nvSpPr>
        <p:spPr>
          <a:xfrm>
            <a:off x="5166140" y="4125843"/>
            <a:ext cx="1052064" cy="44767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The</a:t>
            </a:r>
            <a:endParaRPr lang="zh-CN" altLang="en-US" dirty="0">
              <a:solidFill>
                <a:schemeClr val="tx1"/>
              </a:solidFill>
            </a:endParaRPr>
          </a:p>
        </p:txBody>
      </p:sp>
      <p:cxnSp>
        <p:nvCxnSpPr>
          <p:cNvPr id="73" name="连接符: 肘形 72">
            <a:extLst>
              <a:ext uri="{FF2B5EF4-FFF2-40B4-BE49-F238E27FC236}">
                <a16:creationId xmlns:a16="http://schemas.microsoft.com/office/drawing/2014/main" id="{AB1866D5-9987-0606-180A-D1094E42E4C1}"/>
              </a:ext>
            </a:extLst>
          </p:cNvPr>
          <p:cNvCxnSpPr/>
          <p:nvPr/>
        </p:nvCxnSpPr>
        <p:spPr>
          <a:xfrm rot="5400000" flipH="1" flipV="1">
            <a:off x="8200868" y="2804795"/>
            <a:ext cx="1216237" cy="2592011"/>
          </a:xfrm>
          <a:prstGeom prst="bentConnector4">
            <a:avLst>
              <a:gd name="adj1" fmla="val -18796"/>
              <a:gd name="adj2" fmla="val 88451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连接符: 肘形 73">
            <a:extLst>
              <a:ext uri="{FF2B5EF4-FFF2-40B4-BE49-F238E27FC236}">
                <a16:creationId xmlns:a16="http://schemas.microsoft.com/office/drawing/2014/main" id="{9B49D667-E1A5-CCFD-5987-CBB06F4A3FCB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901096" y="3386761"/>
            <a:ext cx="1097976" cy="1309817"/>
          </a:xfrm>
          <a:prstGeom prst="bentConnector4">
            <a:avLst>
              <a:gd name="adj1" fmla="val -31809"/>
              <a:gd name="adj2" fmla="val 77222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矩形: 圆角 75">
            <a:extLst>
              <a:ext uri="{FF2B5EF4-FFF2-40B4-BE49-F238E27FC236}">
                <a16:creationId xmlns:a16="http://schemas.microsoft.com/office/drawing/2014/main" id="{77471702-FC7B-9EB8-3C2C-D48F776E77DD}"/>
              </a:ext>
            </a:extLst>
          </p:cNvPr>
          <p:cNvSpPr/>
          <p:nvPr/>
        </p:nvSpPr>
        <p:spPr>
          <a:xfrm>
            <a:off x="10115630" y="3251706"/>
            <a:ext cx="723201" cy="44767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…</a:t>
            </a:r>
            <a:endParaRPr lang="zh-CN" altLang="en-US" dirty="0">
              <a:solidFill>
                <a:schemeClr val="tx1"/>
              </a:solidFill>
            </a:endParaRPr>
          </a:p>
        </p:txBody>
      </p:sp>
      <p:cxnSp>
        <p:nvCxnSpPr>
          <p:cNvPr id="78" name="直接连接符 77">
            <a:extLst>
              <a:ext uri="{FF2B5EF4-FFF2-40B4-BE49-F238E27FC236}">
                <a16:creationId xmlns:a16="http://schemas.microsoft.com/office/drawing/2014/main" id="{20DE1884-CE32-9424-0995-A40D92BC0FA7}"/>
              </a:ext>
            </a:extLst>
          </p:cNvPr>
          <p:cNvCxnSpPr>
            <a:cxnSpLocks/>
          </p:cNvCxnSpPr>
          <p:nvPr/>
        </p:nvCxnSpPr>
        <p:spPr>
          <a:xfrm>
            <a:off x="562994" y="5299472"/>
            <a:ext cx="0" cy="353616"/>
          </a:xfrm>
          <a:prstGeom prst="line">
            <a:avLst/>
          </a:prstGeom>
          <a:ln w="38100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82">
            <a:extLst>
              <a:ext uri="{FF2B5EF4-FFF2-40B4-BE49-F238E27FC236}">
                <a16:creationId xmlns:a16="http://schemas.microsoft.com/office/drawing/2014/main" id="{A230B1CA-C283-C9DB-534A-7832CD1AD76A}"/>
              </a:ext>
            </a:extLst>
          </p:cNvPr>
          <p:cNvCxnSpPr>
            <a:cxnSpLocks/>
          </p:cNvCxnSpPr>
          <p:nvPr/>
        </p:nvCxnSpPr>
        <p:spPr>
          <a:xfrm>
            <a:off x="6394230" y="5290616"/>
            <a:ext cx="0" cy="353616"/>
          </a:xfrm>
          <a:prstGeom prst="line">
            <a:avLst/>
          </a:prstGeom>
          <a:ln w="38100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连接符 83">
            <a:extLst>
              <a:ext uri="{FF2B5EF4-FFF2-40B4-BE49-F238E27FC236}">
                <a16:creationId xmlns:a16="http://schemas.microsoft.com/office/drawing/2014/main" id="{009F83B4-DFB4-90C6-71AC-4464C6DAB191}"/>
              </a:ext>
            </a:extLst>
          </p:cNvPr>
          <p:cNvCxnSpPr>
            <a:cxnSpLocks/>
          </p:cNvCxnSpPr>
          <p:nvPr/>
        </p:nvCxnSpPr>
        <p:spPr>
          <a:xfrm>
            <a:off x="9615714" y="5299472"/>
            <a:ext cx="0" cy="353616"/>
          </a:xfrm>
          <a:prstGeom prst="line">
            <a:avLst/>
          </a:prstGeom>
          <a:ln w="38100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连接符 84">
            <a:extLst>
              <a:ext uri="{FF2B5EF4-FFF2-40B4-BE49-F238E27FC236}">
                <a16:creationId xmlns:a16="http://schemas.microsoft.com/office/drawing/2014/main" id="{9ED34C47-59D6-186F-E9FF-7CB19C3EBC01}"/>
              </a:ext>
            </a:extLst>
          </p:cNvPr>
          <p:cNvCxnSpPr>
            <a:cxnSpLocks/>
          </p:cNvCxnSpPr>
          <p:nvPr/>
        </p:nvCxnSpPr>
        <p:spPr>
          <a:xfrm>
            <a:off x="11360150" y="5299472"/>
            <a:ext cx="0" cy="353616"/>
          </a:xfrm>
          <a:prstGeom prst="line">
            <a:avLst/>
          </a:prstGeom>
          <a:ln w="38100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箭头连接符 86">
            <a:extLst>
              <a:ext uri="{FF2B5EF4-FFF2-40B4-BE49-F238E27FC236}">
                <a16:creationId xmlns:a16="http://schemas.microsoft.com/office/drawing/2014/main" id="{D012732D-DAB7-57CF-668C-AA1A3D7E97AC}"/>
              </a:ext>
            </a:extLst>
          </p:cNvPr>
          <p:cNvCxnSpPr>
            <a:cxnSpLocks/>
          </p:cNvCxnSpPr>
          <p:nvPr/>
        </p:nvCxnSpPr>
        <p:spPr>
          <a:xfrm>
            <a:off x="562994" y="5653088"/>
            <a:ext cx="5831236" cy="0"/>
          </a:xfrm>
          <a:prstGeom prst="straightConnector1">
            <a:avLst/>
          </a:prstGeom>
          <a:ln w="28575">
            <a:solidFill>
              <a:srgbClr val="0432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箭头连接符 87">
            <a:extLst>
              <a:ext uri="{FF2B5EF4-FFF2-40B4-BE49-F238E27FC236}">
                <a16:creationId xmlns:a16="http://schemas.microsoft.com/office/drawing/2014/main" id="{97C93CCE-5392-B6DC-6B73-3ADFA5E6746F}"/>
              </a:ext>
            </a:extLst>
          </p:cNvPr>
          <p:cNvCxnSpPr>
            <a:cxnSpLocks/>
          </p:cNvCxnSpPr>
          <p:nvPr/>
        </p:nvCxnSpPr>
        <p:spPr>
          <a:xfrm>
            <a:off x="6411913" y="5653088"/>
            <a:ext cx="3203801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直接箭头连接符 1">
            <a:extLst>
              <a:ext uri="{FF2B5EF4-FFF2-40B4-BE49-F238E27FC236}">
                <a16:creationId xmlns:a16="http://schemas.microsoft.com/office/drawing/2014/main" id="{FB4F0E13-34D5-0F75-9667-5A815CCFC55D}"/>
              </a:ext>
            </a:extLst>
          </p:cNvPr>
          <p:cNvCxnSpPr>
            <a:cxnSpLocks/>
          </p:cNvCxnSpPr>
          <p:nvPr/>
        </p:nvCxnSpPr>
        <p:spPr>
          <a:xfrm>
            <a:off x="5687822" y="3726180"/>
            <a:ext cx="0" cy="39966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629B6AD3-831D-3833-CD9A-A839E633428D}"/>
              </a:ext>
            </a:extLst>
          </p:cNvPr>
          <p:cNvCxnSpPr>
            <a:cxnSpLocks/>
          </p:cNvCxnSpPr>
          <p:nvPr/>
        </p:nvCxnSpPr>
        <p:spPr>
          <a:xfrm>
            <a:off x="9615714" y="3181350"/>
            <a:ext cx="0" cy="210926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DDAF1A35-91D9-9805-8157-3D6B313A349A}"/>
              </a:ext>
            </a:extLst>
          </p:cNvPr>
          <p:cNvCxnSpPr>
            <a:cxnSpLocks/>
          </p:cNvCxnSpPr>
          <p:nvPr/>
        </p:nvCxnSpPr>
        <p:spPr>
          <a:xfrm>
            <a:off x="562994" y="3133725"/>
            <a:ext cx="10775752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38">
            <a:extLst>
              <a:ext uri="{FF2B5EF4-FFF2-40B4-BE49-F238E27FC236}">
                <a16:creationId xmlns:a16="http://schemas.microsoft.com/office/drawing/2014/main" id="{930A8C32-982A-6C02-7632-2DF4393D3640}"/>
              </a:ext>
            </a:extLst>
          </p:cNvPr>
          <p:cNvSpPr txBox="1"/>
          <p:nvPr/>
        </p:nvSpPr>
        <p:spPr>
          <a:xfrm>
            <a:off x="1933060" y="5690279"/>
            <a:ext cx="32912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432FF"/>
                </a:solidFill>
              </a:rPr>
              <a:t>Time to First Token (TTFT)</a:t>
            </a:r>
            <a:endParaRPr lang="zh-CN" altLang="en-US" dirty="0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3FC7514A-9914-DFA2-A822-C9A09817BB92}"/>
              </a:ext>
            </a:extLst>
          </p:cNvPr>
          <p:cNvSpPr txBox="1"/>
          <p:nvPr/>
        </p:nvSpPr>
        <p:spPr>
          <a:xfrm>
            <a:off x="6324502" y="5689396"/>
            <a:ext cx="32912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/>
              <a:t>Time between tokens (TBT)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25346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4BBE3AF2-DEB5-4546-4C27-D61A1E534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3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E9868AFC-A833-3FEE-AB59-A4676413E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319" y="270452"/>
            <a:ext cx="11226011" cy="616536"/>
          </a:xfrm>
        </p:spPr>
        <p:txBody>
          <a:bodyPr/>
          <a:lstStyle/>
          <a:p>
            <a:r>
              <a:rPr lang="en-US" altLang="zh-CN" dirty="0"/>
              <a:t>Background: Long Context Workload and </a:t>
            </a:r>
            <a:r>
              <a:rPr lang="en-US" altLang="zh-CN" dirty="0" err="1"/>
              <a:t>KVCache</a:t>
            </a:r>
            <a:r>
              <a:rPr lang="en-US" altLang="zh-CN" dirty="0"/>
              <a:t> Reuse</a:t>
            </a:r>
            <a:endParaRPr lang="zh-CN" altLang="en-US" dirty="0"/>
          </a:p>
        </p:txBody>
      </p:sp>
      <p:sp>
        <p:nvSpPr>
          <p:cNvPr id="11" name="内容占位符 2">
            <a:extLst>
              <a:ext uri="{FF2B5EF4-FFF2-40B4-BE49-F238E27FC236}">
                <a16:creationId xmlns:a16="http://schemas.microsoft.com/office/drawing/2014/main" id="{1B85D08A-D993-89F6-F22E-F23C54637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0" y="1108391"/>
            <a:ext cx="4953000" cy="1320870"/>
          </a:xfrm>
        </p:spPr>
        <p:txBody>
          <a:bodyPr>
            <a:normAutofit/>
          </a:bodyPr>
          <a:lstStyle/>
          <a:p>
            <a:r>
              <a:rPr lang="en-US" altLang="zh-CN" dirty="0"/>
              <a:t>LLM inference workloads are evolving toward “</a:t>
            </a:r>
            <a:r>
              <a:rPr lang="en-US" altLang="zh-CN" dirty="0">
                <a:solidFill>
                  <a:srgbClr val="2563EB"/>
                </a:solidFill>
              </a:rPr>
              <a:t>long context, short query</a:t>
            </a:r>
            <a:r>
              <a:rPr lang="en-US" altLang="zh-CN" dirty="0"/>
              <a:t>”.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C82B1FBA-F3AC-23C9-9C91-DAFAA7AF7952}"/>
              </a:ext>
            </a:extLst>
          </p:cNvPr>
          <p:cNvGrpSpPr/>
          <p:nvPr/>
        </p:nvGrpSpPr>
        <p:grpSpPr>
          <a:xfrm>
            <a:off x="5875738" y="1263991"/>
            <a:ext cx="5998762" cy="1686766"/>
            <a:chOff x="5875738" y="1401151"/>
            <a:chExt cx="5998762" cy="1686766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83AE7D38-85B1-FA6C-5519-3A7727722F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7862" t="-941"/>
            <a:stretch/>
          </p:blipFill>
          <p:spPr>
            <a:xfrm>
              <a:off x="5875738" y="1401151"/>
              <a:ext cx="5998762" cy="1286849"/>
            </a:xfrm>
            <a:prstGeom prst="rect">
              <a:avLst/>
            </a:prstGeom>
          </p:spPr>
        </p:pic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BC5DF548-FE91-173A-0A75-27A4A7810957}"/>
                </a:ext>
              </a:extLst>
            </p:cNvPr>
            <p:cNvSpPr txBox="1"/>
            <p:nvPr/>
          </p:nvSpPr>
          <p:spPr>
            <a:xfrm>
              <a:off x="6387738" y="2718585"/>
              <a:ext cx="526759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dirty="0"/>
                <a:t>Typical “</a:t>
              </a:r>
              <a:r>
                <a:rPr lang="en-US" altLang="zh-CN" dirty="0">
                  <a:solidFill>
                    <a:srgbClr val="2563EB"/>
                  </a:solidFill>
                </a:rPr>
                <a:t>long context, short query</a:t>
              </a:r>
              <a:r>
                <a:rPr lang="en-US" altLang="zh-CN"/>
                <a:t>”</a:t>
              </a:r>
              <a:r>
                <a:rPr lang="en-US" altLang="zh-CN">
                  <a:solidFill>
                    <a:srgbClr val="2563EB"/>
                  </a:solidFill>
                </a:rPr>
                <a:t> </a:t>
              </a:r>
              <a:r>
                <a:rPr lang="en-US" altLang="zh-CN"/>
                <a:t>workloads.</a:t>
              </a:r>
              <a:endParaRPr lang="en-US" altLang="zh-CN" dirty="0"/>
            </a:p>
          </p:txBody>
        </p:sp>
      </p:grpSp>
      <p:sp>
        <p:nvSpPr>
          <p:cNvPr id="27" name="文本框 26">
            <a:extLst>
              <a:ext uri="{FF2B5EF4-FFF2-40B4-BE49-F238E27FC236}">
                <a16:creationId xmlns:a16="http://schemas.microsoft.com/office/drawing/2014/main" id="{7894DCCB-5EDB-171A-5BA0-A82E4C9BC757}"/>
              </a:ext>
            </a:extLst>
          </p:cNvPr>
          <p:cNvSpPr txBox="1"/>
          <p:nvPr/>
        </p:nvSpPr>
        <p:spPr>
          <a:xfrm>
            <a:off x="83458" y="4942878"/>
            <a:ext cx="22115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/>
              <a:t>Financial Report </a:t>
            </a:r>
          </a:p>
          <a:p>
            <a:r>
              <a:rPr lang="en-US" altLang="zh-CN" sz="2000" dirty="0"/>
              <a:t>with </a:t>
            </a:r>
            <a:r>
              <a:rPr lang="en-US" altLang="zh-CN" sz="2000" b="1" i="1" dirty="0"/>
              <a:t>90K+</a:t>
            </a:r>
            <a:r>
              <a:rPr lang="en-US" altLang="zh-CN" sz="2000" dirty="0"/>
              <a:t> Tokens</a:t>
            </a:r>
            <a:endParaRPr lang="zh-CN" altLang="en-US" sz="2000" dirty="0"/>
          </a:p>
        </p:txBody>
      </p:sp>
      <p:pic>
        <p:nvPicPr>
          <p:cNvPr id="29" name="图形 28">
            <a:extLst>
              <a:ext uri="{FF2B5EF4-FFF2-40B4-BE49-F238E27FC236}">
                <a16:creationId xmlns:a16="http://schemas.microsoft.com/office/drawing/2014/main" id="{A9938265-D5C4-52A2-FDA0-360D6525100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12493" y="3675661"/>
            <a:ext cx="547927" cy="547927"/>
          </a:xfrm>
          <a:prstGeom prst="rect">
            <a:avLst/>
          </a:prstGeom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EC38F0C8-7C73-0B9A-E14E-FA7E567F329A}"/>
              </a:ext>
            </a:extLst>
          </p:cNvPr>
          <p:cNvSpPr/>
          <p:nvPr/>
        </p:nvSpPr>
        <p:spPr>
          <a:xfrm>
            <a:off x="6259830" y="3595616"/>
            <a:ext cx="4457370" cy="3994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</a:rPr>
              <a:t>Context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C1EB9DD5-3D10-261A-9A2B-AF1F945F9872}"/>
              </a:ext>
            </a:extLst>
          </p:cNvPr>
          <p:cNvSpPr/>
          <p:nvPr/>
        </p:nvSpPr>
        <p:spPr>
          <a:xfrm>
            <a:off x="10717201" y="3595333"/>
            <a:ext cx="1017600" cy="399422"/>
          </a:xfrm>
          <a:prstGeom prst="rect">
            <a:avLst/>
          </a:prstGeom>
          <a:solidFill>
            <a:srgbClr val="D4F4F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</a:rPr>
              <a:t>Query</a:t>
            </a:r>
            <a:endParaRPr lang="zh-CN" altLang="en-US" sz="2400" dirty="0"/>
          </a:p>
        </p:txBody>
      </p:sp>
      <p:sp>
        <p:nvSpPr>
          <p:cNvPr id="9" name="对话气泡: 矩形 8">
            <a:extLst>
              <a:ext uri="{FF2B5EF4-FFF2-40B4-BE49-F238E27FC236}">
                <a16:creationId xmlns:a16="http://schemas.microsoft.com/office/drawing/2014/main" id="{C4FEB11F-E48E-D553-4D36-63476E5B669A}"/>
              </a:ext>
            </a:extLst>
          </p:cNvPr>
          <p:cNvSpPr/>
          <p:nvPr/>
        </p:nvSpPr>
        <p:spPr>
          <a:xfrm>
            <a:off x="3520786" y="3446406"/>
            <a:ext cx="2558996" cy="545438"/>
          </a:xfrm>
          <a:prstGeom prst="wedgeRectCallout">
            <a:avLst>
              <a:gd name="adj1" fmla="val -61744"/>
              <a:gd name="adj2" fmla="val 40104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zh-CN" sz="1600" dirty="0">
                <a:solidFill>
                  <a:schemeClr val="tx1"/>
                </a:solidFill>
              </a:rPr>
              <a:t>Which segment was most profitable</a:t>
            </a:r>
            <a:r>
              <a:rPr lang="en-US" altLang="zh-CN" sz="1600" dirty="0">
                <a:solidFill>
                  <a:schemeClr val="tx1"/>
                </a:solidFill>
              </a:rPr>
              <a:t>?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sp>
        <p:nvSpPr>
          <p:cNvPr id="14" name="对话气泡: 矩形 13">
            <a:extLst>
              <a:ext uri="{FF2B5EF4-FFF2-40B4-BE49-F238E27FC236}">
                <a16:creationId xmlns:a16="http://schemas.microsoft.com/office/drawing/2014/main" id="{A071937B-7061-64F5-D870-AD49CEDBFEDB}"/>
              </a:ext>
            </a:extLst>
          </p:cNvPr>
          <p:cNvSpPr/>
          <p:nvPr/>
        </p:nvSpPr>
        <p:spPr>
          <a:xfrm>
            <a:off x="3520786" y="4660851"/>
            <a:ext cx="2558996" cy="545439"/>
          </a:xfrm>
          <a:prstGeom prst="wedgeRectCallout">
            <a:avLst>
              <a:gd name="adj1" fmla="val -61744"/>
              <a:gd name="adj2" fmla="val 40104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zh-CN" sz="1600" dirty="0">
                <a:solidFill>
                  <a:schemeClr val="tx1"/>
                </a:solidFill>
              </a:rPr>
              <a:t>Which segment generated the most revenue</a:t>
            </a:r>
            <a:r>
              <a:rPr lang="en-US" altLang="zh-CN" sz="1600" dirty="0">
                <a:solidFill>
                  <a:schemeClr val="tx1"/>
                </a:solidFill>
              </a:rPr>
              <a:t>?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19351AA-ABC5-749D-F3EC-B9289A230A2B}"/>
              </a:ext>
            </a:extLst>
          </p:cNvPr>
          <p:cNvSpPr/>
          <p:nvPr/>
        </p:nvSpPr>
        <p:spPr>
          <a:xfrm>
            <a:off x="6259830" y="4780161"/>
            <a:ext cx="4457370" cy="3994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</a:rPr>
              <a:t>Context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61180F37-98AF-8DAB-1E09-AE6C107203CA}"/>
              </a:ext>
            </a:extLst>
          </p:cNvPr>
          <p:cNvSpPr/>
          <p:nvPr/>
        </p:nvSpPr>
        <p:spPr>
          <a:xfrm>
            <a:off x="10717200" y="4779878"/>
            <a:ext cx="1330159" cy="399422"/>
          </a:xfrm>
          <a:prstGeom prst="rect">
            <a:avLst/>
          </a:prstGeom>
          <a:solidFill>
            <a:srgbClr val="D4F4F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</a:rPr>
              <a:t>Query</a:t>
            </a:r>
            <a:endParaRPr lang="zh-CN" altLang="en-US" sz="2400" dirty="0"/>
          </a:p>
        </p:txBody>
      </p:sp>
      <p:grpSp>
        <p:nvGrpSpPr>
          <p:cNvPr id="62" name="组合 61">
            <a:extLst>
              <a:ext uri="{FF2B5EF4-FFF2-40B4-BE49-F238E27FC236}">
                <a16:creationId xmlns:a16="http://schemas.microsoft.com/office/drawing/2014/main" id="{AAD27283-F990-03AF-B981-0DE49803B541}"/>
              </a:ext>
            </a:extLst>
          </p:cNvPr>
          <p:cNvGrpSpPr/>
          <p:nvPr/>
        </p:nvGrpSpPr>
        <p:grpSpPr>
          <a:xfrm>
            <a:off x="1598803" y="3923264"/>
            <a:ext cx="1141280" cy="1373557"/>
            <a:chOff x="1598803" y="3614475"/>
            <a:chExt cx="1141280" cy="1373557"/>
          </a:xfrm>
        </p:grpSpPr>
        <p:grpSp>
          <p:nvGrpSpPr>
            <p:cNvPr id="61" name="组合 60">
              <a:extLst>
                <a:ext uri="{FF2B5EF4-FFF2-40B4-BE49-F238E27FC236}">
                  <a16:creationId xmlns:a16="http://schemas.microsoft.com/office/drawing/2014/main" id="{2D7D0829-1F51-3312-685F-FF398356BF77}"/>
                </a:ext>
              </a:extLst>
            </p:cNvPr>
            <p:cNvGrpSpPr/>
            <p:nvPr/>
          </p:nvGrpSpPr>
          <p:grpSpPr>
            <a:xfrm>
              <a:off x="1598803" y="3614475"/>
              <a:ext cx="696158" cy="1373557"/>
              <a:chOff x="1598803" y="3614475"/>
              <a:chExt cx="696158" cy="1373557"/>
            </a:xfrm>
          </p:grpSpPr>
          <p:cxnSp>
            <p:nvCxnSpPr>
              <p:cNvPr id="21" name="直接连接符 20">
                <a:extLst>
                  <a:ext uri="{FF2B5EF4-FFF2-40B4-BE49-F238E27FC236}">
                    <a16:creationId xmlns:a16="http://schemas.microsoft.com/office/drawing/2014/main" id="{9BFD342E-5EB2-72D6-BF65-A79B614DD8CD}"/>
                  </a:ext>
                </a:extLst>
              </p:cNvPr>
              <p:cNvCxnSpPr>
                <a:cxnSpLocks/>
                <a:endCxn id="27" idx="3"/>
              </p:cNvCxnSpPr>
              <p:nvPr/>
            </p:nvCxnSpPr>
            <p:spPr>
              <a:xfrm>
                <a:off x="2294961" y="3614475"/>
                <a:ext cx="0" cy="1373557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>
                <a:extLst>
                  <a:ext uri="{FF2B5EF4-FFF2-40B4-BE49-F238E27FC236}">
                    <a16:creationId xmlns:a16="http://schemas.microsoft.com/office/drawing/2014/main" id="{E8090989-266D-A4A8-D376-522203706A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98803" y="3982645"/>
                <a:ext cx="696158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0" name="直接连接符 29">
              <a:extLst>
                <a:ext uri="{FF2B5EF4-FFF2-40B4-BE49-F238E27FC236}">
                  <a16:creationId xmlns:a16="http://schemas.microsoft.com/office/drawing/2014/main" id="{9B5E7713-7A37-ED8F-E4AE-A8060808A0B2}"/>
                </a:ext>
              </a:extLst>
            </p:cNvPr>
            <p:cNvCxnSpPr>
              <a:cxnSpLocks/>
            </p:cNvCxnSpPr>
            <p:nvPr/>
          </p:nvCxnSpPr>
          <p:spPr>
            <a:xfrm>
              <a:off x="2294961" y="3617386"/>
              <a:ext cx="417531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9B08D75B-2E50-A142-778F-8F08812764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94225" y="4970523"/>
              <a:ext cx="445858" cy="1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9" name="图形 38">
            <a:extLst>
              <a:ext uri="{FF2B5EF4-FFF2-40B4-BE49-F238E27FC236}">
                <a16:creationId xmlns:a16="http://schemas.microsoft.com/office/drawing/2014/main" id="{91041B11-BF0C-0F4A-56F2-C84E90A87A5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5257" y="3806370"/>
            <a:ext cx="838151" cy="1132920"/>
          </a:xfrm>
          <a:prstGeom prst="rect">
            <a:avLst/>
          </a:prstGeom>
        </p:spPr>
      </p:pic>
      <p:pic>
        <p:nvPicPr>
          <p:cNvPr id="42" name="图形 41">
            <a:extLst>
              <a:ext uri="{FF2B5EF4-FFF2-40B4-BE49-F238E27FC236}">
                <a16:creationId xmlns:a16="http://schemas.microsoft.com/office/drawing/2014/main" id="{7C1C9932-9AB9-FF66-E65B-D60E88FBE81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12492" y="4956459"/>
            <a:ext cx="547927" cy="547927"/>
          </a:xfrm>
          <a:prstGeom prst="rect">
            <a:avLst/>
          </a:prstGeom>
        </p:spPr>
      </p:pic>
      <p:grpSp>
        <p:nvGrpSpPr>
          <p:cNvPr id="63" name="组合 62">
            <a:extLst>
              <a:ext uri="{FF2B5EF4-FFF2-40B4-BE49-F238E27FC236}">
                <a16:creationId xmlns:a16="http://schemas.microsoft.com/office/drawing/2014/main" id="{B2E86286-09B7-AD55-632B-E8EF0A6C7948}"/>
              </a:ext>
            </a:extLst>
          </p:cNvPr>
          <p:cNvGrpSpPr/>
          <p:nvPr/>
        </p:nvGrpSpPr>
        <p:grpSpPr>
          <a:xfrm>
            <a:off x="6259830" y="3618574"/>
            <a:ext cx="4457700" cy="2159706"/>
            <a:chOff x="6259830" y="3241205"/>
            <a:chExt cx="4457700" cy="2159706"/>
          </a:xfrm>
        </p:grpSpPr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id="{50BA872A-4F59-B516-A6D0-03BD969D5E74}"/>
                </a:ext>
              </a:extLst>
            </p:cNvPr>
            <p:cNvCxnSpPr>
              <a:cxnSpLocks/>
            </p:cNvCxnSpPr>
            <p:nvPr/>
          </p:nvCxnSpPr>
          <p:spPr>
            <a:xfrm>
              <a:off x="6259830" y="3245015"/>
              <a:ext cx="0" cy="187219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id="{991DB4C6-AE43-2242-2B9F-A252C0051618}"/>
                </a:ext>
              </a:extLst>
            </p:cNvPr>
            <p:cNvCxnSpPr>
              <a:cxnSpLocks/>
            </p:cNvCxnSpPr>
            <p:nvPr/>
          </p:nvCxnSpPr>
          <p:spPr>
            <a:xfrm>
              <a:off x="10717530" y="3241205"/>
              <a:ext cx="0" cy="187219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箭头连接符 52">
              <a:extLst>
                <a:ext uri="{FF2B5EF4-FFF2-40B4-BE49-F238E27FC236}">
                  <a16:creationId xmlns:a16="http://schemas.microsoft.com/office/drawing/2014/main" id="{BC851AB6-6A96-26B9-CAE9-441D2EE5CE0A}"/>
                </a:ext>
              </a:extLst>
            </p:cNvPr>
            <p:cNvCxnSpPr/>
            <p:nvPr/>
          </p:nvCxnSpPr>
          <p:spPr>
            <a:xfrm>
              <a:off x="6259830" y="5090904"/>
              <a:ext cx="4457370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5CAC6908-3A33-77FF-DEAB-BDF23168B417}"/>
                </a:ext>
              </a:extLst>
            </p:cNvPr>
            <p:cNvSpPr txBox="1"/>
            <p:nvPr/>
          </p:nvSpPr>
          <p:spPr>
            <a:xfrm>
              <a:off x="6704217" y="5031579"/>
              <a:ext cx="32367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Reusable shared long context</a:t>
              </a:r>
              <a:endParaRPr lang="zh-CN" altLang="en-US" dirty="0"/>
            </a:p>
          </p:txBody>
        </p:sp>
      </p:grpSp>
      <p:sp>
        <p:nvSpPr>
          <p:cNvPr id="67" name="内容占位符 2">
            <a:extLst>
              <a:ext uri="{FF2B5EF4-FFF2-40B4-BE49-F238E27FC236}">
                <a16:creationId xmlns:a16="http://schemas.microsoft.com/office/drawing/2014/main" id="{CD8A5A45-8D7F-6EE4-7515-5D01CF96C941}"/>
              </a:ext>
            </a:extLst>
          </p:cNvPr>
          <p:cNvSpPr txBox="1">
            <a:spLocks/>
          </p:cNvSpPr>
          <p:nvPr/>
        </p:nvSpPr>
        <p:spPr>
          <a:xfrm>
            <a:off x="429319" y="2408424"/>
            <a:ext cx="5613400" cy="13208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/>
              <a:t>Prefix </a:t>
            </a:r>
            <a:r>
              <a:rPr lang="en-US" altLang="zh-CN" sz="2400" dirty="0" err="1"/>
              <a:t>KVCache</a:t>
            </a:r>
            <a:r>
              <a:rPr lang="en-US" altLang="zh-CN" sz="2400" dirty="0"/>
              <a:t> can be reused to reduce prefill computation.</a:t>
            </a: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071761F9-F089-960A-C586-E9A236310697}"/>
              </a:ext>
            </a:extLst>
          </p:cNvPr>
          <p:cNvSpPr txBox="1"/>
          <p:nvPr/>
        </p:nvSpPr>
        <p:spPr>
          <a:xfrm>
            <a:off x="3139510" y="5653701"/>
            <a:ext cx="3845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User Query with only</a:t>
            </a:r>
          </a:p>
          <a:p>
            <a:r>
              <a:rPr lang="en-US" altLang="zh-CN" sz="2000" b="1" dirty="0"/>
              <a:t>10-300</a:t>
            </a:r>
            <a:r>
              <a:rPr lang="en-US" altLang="zh-CN" sz="2000" dirty="0"/>
              <a:t> tokens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038657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3" grpId="0" animBg="1"/>
      <p:bldP spid="38" grpId="0" animBg="1"/>
      <p:bldP spid="9" grpId="0" animBg="1"/>
      <p:bldP spid="14" grpId="0" animBg="1"/>
      <p:bldP spid="16" grpId="0" animBg="1"/>
      <p:bldP spid="19" grpId="0" animBg="1"/>
      <p:bldP spid="67" grpId="0"/>
      <p:bldP spid="6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64524AA3-A199-A73B-AD89-4C5B82D68741}"/>
              </a:ext>
            </a:extLst>
          </p:cNvPr>
          <p:cNvSpPr/>
          <p:nvPr/>
        </p:nvSpPr>
        <p:spPr>
          <a:xfrm>
            <a:off x="4397574" y="4374224"/>
            <a:ext cx="3460510" cy="1719376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L2: CPU DRAM</a:t>
            </a:r>
          </a:p>
        </p:txBody>
      </p:sp>
      <p:sp>
        <p:nvSpPr>
          <p:cNvPr id="2" name="内容占位符 1">
            <a:extLst>
              <a:ext uri="{FF2B5EF4-FFF2-40B4-BE49-F238E27FC236}">
                <a16:creationId xmlns:a16="http://schemas.microsoft.com/office/drawing/2014/main" id="{6A79F6A9-F1F6-6007-992C-A94AF7763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319" y="1092371"/>
            <a:ext cx="11397021" cy="3281852"/>
          </a:xfrm>
        </p:spPr>
        <p:txBody>
          <a:bodyPr>
            <a:normAutofit/>
          </a:bodyPr>
          <a:lstStyle/>
          <a:p>
            <a:r>
              <a:rPr lang="en-US" altLang="zh-CN" dirty="0"/>
              <a:t>To broaden storage space, distributed storage pool is widely used.</a:t>
            </a:r>
          </a:p>
          <a:p>
            <a:pPr lvl="1"/>
            <a:r>
              <a:rPr lang="en-US" altLang="ja-JP" dirty="0"/>
              <a:t>Need</a:t>
            </a:r>
            <a:r>
              <a:rPr lang="en-US" altLang="zh-CN" dirty="0"/>
              <a:t> to load </a:t>
            </a:r>
            <a:r>
              <a:rPr lang="en-US" altLang="zh-CN" dirty="0" err="1"/>
              <a:t>KVCache</a:t>
            </a:r>
            <a:r>
              <a:rPr lang="en-US" altLang="zh-CN" dirty="0"/>
              <a:t> to GPU before computation starts.</a:t>
            </a:r>
          </a:p>
          <a:p>
            <a:r>
              <a:rPr lang="en-US" altLang="zh-CN" dirty="0"/>
              <a:t>Resources needed by each stage:</a:t>
            </a:r>
          </a:p>
          <a:p>
            <a:pPr lvl="1"/>
            <a:r>
              <a:rPr lang="zh-CN" altLang="en-US" dirty="0"/>
              <a:t>𝐿</a:t>
            </a:r>
            <a:r>
              <a:rPr lang="en-US" altLang="zh-CN" dirty="0"/>
              <a:t>3→</a:t>
            </a:r>
            <a:r>
              <a:rPr lang="zh-CN" altLang="en-US" dirty="0"/>
              <a:t>𝐿</a:t>
            </a:r>
            <a:r>
              <a:rPr lang="en-US" altLang="zh-CN" dirty="0"/>
              <a:t>2 Load: Network Bandwidth.</a:t>
            </a:r>
          </a:p>
          <a:p>
            <a:pPr lvl="1"/>
            <a:r>
              <a:rPr lang="zh-CN" altLang="en-US" dirty="0"/>
              <a:t>𝐿</a:t>
            </a:r>
            <a:r>
              <a:rPr lang="en-US" altLang="zh-CN" dirty="0"/>
              <a:t>2→</a:t>
            </a:r>
            <a:r>
              <a:rPr lang="zh-CN" altLang="en-US" dirty="0"/>
              <a:t>𝐿</a:t>
            </a:r>
            <a:r>
              <a:rPr lang="en-US" altLang="zh-CN" dirty="0"/>
              <a:t>1 Load: PCIe Bandwidth.</a:t>
            </a:r>
          </a:p>
          <a:p>
            <a:pPr lvl="1"/>
            <a:r>
              <a:rPr lang="en-US" altLang="zh-CN" dirty="0"/>
              <a:t>Computation: GPU SMs.</a:t>
            </a:r>
          </a:p>
          <a:p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E3377F22-93D5-20EE-EA55-559FF8FA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4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A2A0FE6E-C555-79AE-556A-5075DD1E8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Background: </a:t>
            </a:r>
            <a:r>
              <a:rPr lang="en-US" altLang="zh-CN" dirty="0" err="1"/>
              <a:t>KVCache</a:t>
            </a:r>
            <a:r>
              <a:rPr lang="en-US" altLang="zh-CN" dirty="0"/>
              <a:t> in Distributed Storage Pool</a:t>
            </a:r>
            <a:endParaRPr lang="zh-CN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8CC9E8E-20A3-5995-BB94-3E2D6902C110}"/>
              </a:ext>
            </a:extLst>
          </p:cNvPr>
          <p:cNvSpPr/>
          <p:nvPr/>
        </p:nvSpPr>
        <p:spPr>
          <a:xfrm>
            <a:off x="429319" y="4374224"/>
            <a:ext cx="3460510" cy="1719376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L3: Distributed KV Pool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379CF67-86A0-C22C-5874-EA8AF3C9FBD7}"/>
              </a:ext>
            </a:extLst>
          </p:cNvPr>
          <p:cNvSpPr/>
          <p:nvPr/>
        </p:nvSpPr>
        <p:spPr>
          <a:xfrm>
            <a:off x="8365830" y="4374224"/>
            <a:ext cx="3460510" cy="1719376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L1: GPU VRAM</a:t>
            </a:r>
          </a:p>
        </p:txBody>
      </p:sp>
      <p:pic>
        <p:nvPicPr>
          <p:cNvPr id="17" name="图形 16">
            <a:extLst>
              <a:ext uri="{FF2B5EF4-FFF2-40B4-BE49-F238E27FC236}">
                <a16:creationId xmlns:a16="http://schemas.microsoft.com/office/drawing/2014/main" id="{7C7817ED-ED87-2AF8-3089-EC37ED11800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6208" y="4855028"/>
            <a:ext cx="692821" cy="69282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C4F870E5-B6C1-AB64-67D9-8806F04312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7" b="33729"/>
          <a:stretch>
            <a:fillRect/>
          </a:stretch>
        </p:blipFill>
        <p:spPr>
          <a:xfrm flipH="1">
            <a:off x="4305532" y="4374224"/>
            <a:ext cx="1503548" cy="106931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FF798EA-983C-3DCC-0AB9-8C0B2E660AD2}"/>
              </a:ext>
            </a:extLst>
          </p:cNvPr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7" b="33728"/>
          <a:stretch>
            <a:fillRect/>
          </a:stretch>
        </p:blipFill>
        <p:spPr>
          <a:xfrm flipH="1">
            <a:off x="5596874" y="4374224"/>
            <a:ext cx="1523064" cy="1069313"/>
          </a:xfrm>
          <a:prstGeom prst="rect">
            <a:avLst/>
          </a:prstGeom>
        </p:spPr>
      </p:pic>
      <p:pic>
        <p:nvPicPr>
          <p:cNvPr id="25" name="图形 24">
            <a:extLst>
              <a:ext uri="{FF2B5EF4-FFF2-40B4-BE49-F238E27FC236}">
                <a16:creationId xmlns:a16="http://schemas.microsoft.com/office/drawing/2014/main" id="{5A02A2AF-BF91-84CA-6F2F-A3BDCCF6FBE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321" y="4855028"/>
            <a:ext cx="692821" cy="692821"/>
          </a:xfrm>
          <a:prstGeom prst="rect">
            <a:avLst/>
          </a:prstGeom>
        </p:spPr>
      </p:pic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57E06807-0FE0-28A5-B8AE-1CD8010C492B}"/>
              </a:ext>
            </a:extLst>
          </p:cNvPr>
          <p:cNvCxnSpPr>
            <a:cxnSpLocks/>
          </p:cNvCxnSpPr>
          <p:nvPr/>
        </p:nvCxnSpPr>
        <p:spPr>
          <a:xfrm>
            <a:off x="2153184" y="5114925"/>
            <a:ext cx="236881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本框 36">
            <a:extLst>
              <a:ext uri="{FF2B5EF4-FFF2-40B4-BE49-F238E27FC236}">
                <a16:creationId xmlns:a16="http://schemas.microsoft.com/office/drawing/2014/main" id="{E8D79AFF-9F20-CA8E-B99D-43266C4F1671}"/>
              </a:ext>
            </a:extLst>
          </p:cNvPr>
          <p:cNvSpPr txBox="1"/>
          <p:nvPr/>
        </p:nvSpPr>
        <p:spPr>
          <a:xfrm>
            <a:off x="2488573" y="4788849"/>
            <a:ext cx="142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Via Network</a:t>
            </a:r>
            <a:endParaRPr lang="zh-CN" altLang="en-US" dirty="0"/>
          </a:p>
        </p:txBody>
      </p: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2BD9D869-FABF-8E2C-A38A-8E1175679B7D}"/>
              </a:ext>
            </a:extLst>
          </p:cNvPr>
          <p:cNvCxnSpPr>
            <a:cxnSpLocks/>
          </p:cNvCxnSpPr>
          <p:nvPr/>
        </p:nvCxnSpPr>
        <p:spPr>
          <a:xfrm>
            <a:off x="6906166" y="5114925"/>
            <a:ext cx="1503548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文本框 41">
            <a:extLst>
              <a:ext uri="{FF2B5EF4-FFF2-40B4-BE49-F238E27FC236}">
                <a16:creationId xmlns:a16="http://schemas.microsoft.com/office/drawing/2014/main" id="{C9F753BB-9099-A5A5-EB4F-5BF16543939E}"/>
              </a:ext>
            </a:extLst>
          </p:cNvPr>
          <p:cNvSpPr txBox="1"/>
          <p:nvPr/>
        </p:nvSpPr>
        <p:spPr>
          <a:xfrm>
            <a:off x="7075570" y="4788849"/>
            <a:ext cx="1091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Via PCIe</a:t>
            </a:r>
            <a:endParaRPr lang="zh-CN" altLang="en-US" dirty="0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1E8D0F95-7977-46FA-2091-4BB1F4746CF8}"/>
              </a:ext>
            </a:extLst>
          </p:cNvPr>
          <p:cNvGrpSpPr/>
          <p:nvPr/>
        </p:nvGrpSpPr>
        <p:grpSpPr>
          <a:xfrm>
            <a:off x="984508" y="5665648"/>
            <a:ext cx="2461034" cy="306512"/>
            <a:chOff x="984508" y="5665648"/>
            <a:chExt cx="2461034" cy="306512"/>
          </a:xfrm>
        </p:grpSpPr>
        <p:grpSp>
          <p:nvGrpSpPr>
            <p:cNvPr id="61" name="组合 60">
              <a:extLst>
                <a:ext uri="{FF2B5EF4-FFF2-40B4-BE49-F238E27FC236}">
                  <a16:creationId xmlns:a16="http://schemas.microsoft.com/office/drawing/2014/main" id="{799A6C9F-F9C0-EFC7-2C01-2259D8F49E19}"/>
                </a:ext>
              </a:extLst>
            </p:cNvPr>
            <p:cNvGrpSpPr/>
            <p:nvPr/>
          </p:nvGrpSpPr>
          <p:grpSpPr>
            <a:xfrm>
              <a:off x="984508" y="5665650"/>
              <a:ext cx="1169164" cy="306510"/>
              <a:chOff x="984508" y="5665650"/>
              <a:chExt cx="1169164" cy="306510"/>
            </a:xfrm>
          </p:grpSpPr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27922610-C611-BC48-307C-560360E2745C}"/>
                  </a:ext>
                </a:extLst>
              </p:cNvPr>
              <p:cNvSpPr/>
              <p:nvPr/>
            </p:nvSpPr>
            <p:spPr>
              <a:xfrm>
                <a:off x="1632178" y="5665651"/>
                <a:ext cx="521494" cy="306509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KV</a:t>
                </a:r>
                <a:endParaRPr lang="zh-CN" altLang="en-US" dirty="0"/>
              </a:p>
            </p:txBody>
          </p:sp>
          <p:sp>
            <p:nvSpPr>
              <p:cNvPr id="49" name="矩形 48">
                <a:extLst>
                  <a:ext uri="{FF2B5EF4-FFF2-40B4-BE49-F238E27FC236}">
                    <a16:creationId xmlns:a16="http://schemas.microsoft.com/office/drawing/2014/main" id="{5BD951C3-C8D7-1020-8F22-32E83D127188}"/>
                  </a:ext>
                </a:extLst>
              </p:cNvPr>
              <p:cNvSpPr/>
              <p:nvPr/>
            </p:nvSpPr>
            <p:spPr>
              <a:xfrm>
                <a:off x="984508" y="5665650"/>
                <a:ext cx="521494" cy="306509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KV</a:t>
                </a:r>
                <a:endParaRPr lang="zh-CN" altLang="en-US" dirty="0"/>
              </a:p>
            </p:txBody>
          </p:sp>
        </p:grpSp>
        <p:grpSp>
          <p:nvGrpSpPr>
            <p:cNvPr id="60" name="组合 59">
              <a:extLst>
                <a:ext uri="{FF2B5EF4-FFF2-40B4-BE49-F238E27FC236}">
                  <a16:creationId xmlns:a16="http://schemas.microsoft.com/office/drawing/2014/main" id="{ACD0CC04-FB15-A927-3553-EC481F669906}"/>
                </a:ext>
              </a:extLst>
            </p:cNvPr>
            <p:cNvGrpSpPr/>
            <p:nvPr/>
          </p:nvGrpSpPr>
          <p:grpSpPr>
            <a:xfrm>
              <a:off x="2279848" y="5665648"/>
              <a:ext cx="1165694" cy="306510"/>
              <a:chOff x="2279848" y="5665648"/>
              <a:chExt cx="1165694" cy="306510"/>
            </a:xfrm>
          </p:grpSpPr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0336F8BF-7C1B-A762-0543-58A332EB8A69}"/>
                  </a:ext>
                </a:extLst>
              </p:cNvPr>
              <p:cNvSpPr/>
              <p:nvPr/>
            </p:nvSpPr>
            <p:spPr>
              <a:xfrm>
                <a:off x="2279848" y="5665649"/>
                <a:ext cx="521494" cy="306509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KV</a:t>
                </a:r>
                <a:endParaRPr lang="zh-CN" altLang="en-US" dirty="0"/>
              </a:p>
            </p:txBody>
          </p:sp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id="{01C6F834-F792-8640-2A48-DCFD728DF7EF}"/>
                  </a:ext>
                </a:extLst>
              </p:cNvPr>
              <p:cNvSpPr/>
              <p:nvPr/>
            </p:nvSpPr>
            <p:spPr>
              <a:xfrm>
                <a:off x="2924048" y="5665648"/>
                <a:ext cx="521494" cy="306509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KV</a:t>
                </a:r>
                <a:endParaRPr lang="zh-CN" altLang="en-US" dirty="0"/>
              </a:p>
            </p:txBody>
          </p:sp>
        </p:grpSp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E22BAB6E-B5CB-E8F7-9032-722082EB01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656" y="4537323"/>
            <a:ext cx="1393177" cy="1393177"/>
          </a:xfrm>
          <a:prstGeom prst="rect">
            <a:avLst/>
          </a:prstGeom>
        </p:spPr>
      </p:pic>
      <p:sp>
        <p:nvSpPr>
          <p:cNvPr id="58" name="矩形 57">
            <a:extLst>
              <a:ext uri="{FF2B5EF4-FFF2-40B4-BE49-F238E27FC236}">
                <a16:creationId xmlns:a16="http://schemas.microsoft.com/office/drawing/2014/main" id="{2A311C37-0BAC-C7BB-6F0C-9726053D3C53}"/>
              </a:ext>
            </a:extLst>
          </p:cNvPr>
          <p:cNvSpPr/>
          <p:nvPr/>
        </p:nvSpPr>
        <p:spPr>
          <a:xfrm>
            <a:off x="6259830" y="3218247"/>
            <a:ext cx="4457370" cy="3994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</a:rPr>
              <a:t>Context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F2B525FE-C7F7-D20D-43B7-BB85879986C5}"/>
              </a:ext>
            </a:extLst>
          </p:cNvPr>
          <p:cNvSpPr/>
          <p:nvPr/>
        </p:nvSpPr>
        <p:spPr>
          <a:xfrm>
            <a:off x="10717201" y="3217964"/>
            <a:ext cx="1017600" cy="399422"/>
          </a:xfrm>
          <a:prstGeom prst="rect">
            <a:avLst/>
          </a:prstGeom>
          <a:solidFill>
            <a:srgbClr val="D4F4F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</a:rPr>
              <a:t>Query</a:t>
            </a:r>
            <a:endParaRPr lang="zh-CN" altLang="en-US" sz="2400" dirty="0"/>
          </a:p>
        </p:txBody>
      </p:sp>
      <p:grpSp>
        <p:nvGrpSpPr>
          <p:cNvPr id="68" name="组合 67">
            <a:extLst>
              <a:ext uri="{FF2B5EF4-FFF2-40B4-BE49-F238E27FC236}">
                <a16:creationId xmlns:a16="http://schemas.microsoft.com/office/drawing/2014/main" id="{FBFD3AC3-472A-D469-30AD-C0564FB4935D}"/>
              </a:ext>
            </a:extLst>
          </p:cNvPr>
          <p:cNvGrpSpPr/>
          <p:nvPr/>
        </p:nvGrpSpPr>
        <p:grpSpPr>
          <a:xfrm>
            <a:off x="7223303" y="3689437"/>
            <a:ext cx="1169164" cy="306510"/>
            <a:chOff x="984508" y="5665650"/>
            <a:chExt cx="1169164" cy="306510"/>
          </a:xfrm>
        </p:grpSpPr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E9A35EAF-9F08-3743-1A94-47C05F042DC4}"/>
                </a:ext>
              </a:extLst>
            </p:cNvPr>
            <p:cNvSpPr/>
            <p:nvPr/>
          </p:nvSpPr>
          <p:spPr>
            <a:xfrm>
              <a:off x="1632178" y="5665651"/>
              <a:ext cx="521494" cy="306509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KV</a:t>
              </a:r>
              <a:endParaRPr lang="zh-CN" altLang="en-US" dirty="0"/>
            </a:p>
          </p:txBody>
        </p: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9D57E7F3-D532-8D0D-2033-C0063FA64FBB}"/>
                </a:ext>
              </a:extLst>
            </p:cNvPr>
            <p:cNvSpPr/>
            <p:nvPr/>
          </p:nvSpPr>
          <p:spPr>
            <a:xfrm>
              <a:off x="984508" y="5665650"/>
              <a:ext cx="521494" cy="306509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KV</a:t>
              </a:r>
              <a:endParaRPr lang="zh-CN" altLang="en-US" dirty="0"/>
            </a:p>
          </p:txBody>
        </p:sp>
      </p:grp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3346FA58-20D5-D796-EDEE-D515552BA8FE}"/>
              </a:ext>
            </a:extLst>
          </p:cNvPr>
          <p:cNvGrpSpPr/>
          <p:nvPr/>
        </p:nvGrpSpPr>
        <p:grpSpPr>
          <a:xfrm>
            <a:off x="8518643" y="3689435"/>
            <a:ext cx="1165694" cy="306510"/>
            <a:chOff x="2279848" y="5665648"/>
            <a:chExt cx="1165694" cy="306510"/>
          </a:xfrm>
        </p:grpSpPr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59413ECE-F9C9-55D6-EDAE-9CEC446F0E56}"/>
                </a:ext>
              </a:extLst>
            </p:cNvPr>
            <p:cNvSpPr/>
            <p:nvPr/>
          </p:nvSpPr>
          <p:spPr>
            <a:xfrm>
              <a:off x="2279848" y="5665649"/>
              <a:ext cx="521494" cy="306509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KV</a:t>
              </a:r>
              <a:endParaRPr lang="zh-CN" altLang="en-US" dirty="0"/>
            </a:p>
          </p:txBody>
        </p:sp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787FED17-FD88-6A0E-E2B6-1FF7F17A3519}"/>
                </a:ext>
              </a:extLst>
            </p:cNvPr>
            <p:cNvSpPr/>
            <p:nvPr/>
          </p:nvSpPr>
          <p:spPr>
            <a:xfrm>
              <a:off x="2924048" y="5665648"/>
              <a:ext cx="521494" cy="306509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KV</a:t>
              </a:r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68296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FDFA3-675A-81B4-7CB8-DDF862E89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C1334CBF-BC89-34BB-3A4C-07CF3A61DB30}"/>
              </a:ext>
            </a:extLst>
          </p:cNvPr>
          <p:cNvSpPr/>
          <p:nvPr/>
        </p:nvSpPr>
        <p:spPr>
          <a:xfrm>
            <a:off x="4397574" y="4374224"/>
            <a:ext cx="3460510" cy="1719376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L2: CPU DRAM</a:t>
            </a:r>
          </a:p>
        </p:txBody>
      </p:sp>
      <p:sp>
        <p:nvSpPr>
          <p:cNvPr id="2" name="内容占位符 1">
            <a:extLst>
              <a:ext uri="{FF2B5EF4-FFF2-40B4-BE49-F238E27FC236}">
                <a16:creationId xmlns:a16="http://schemas.microsoft.com/office/drawing/2014/main" id="{13DDC6B0-65BB-A3E6-BEDB-BC0333DA6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319" y="1092371"/>
            <a:ext cx="11397021" cy="3281852"/>
          </a:xfrm>
        </p:spPr>
        <p:txBody>
          <a:bodyPr>
            <a:normAutofit/>
          </a:bodyPr>
          <a:lstStyle/>
          <a:p>
            <a:r>
              <a:rPr lang="en-US" altLang="zh-CN" dirty="0"/>
              <a:t>To broaden storage space, distributed storage pool is widely used.</a:t>
            </a:r>
          </a:p>
          <a:p>
            <a:pPr lvl="1"/>
            <a:r>
              <a:rPr lang="en-US" altLang="ja-JP" dirty="0"/>
              <a:t>Need</a:t>
            </a:r>
            <a:r>
              <a:rPr lang="en-US" altLang="zh-CN" dirty="0"/>
              <a:t> to load </a:t>
            </a:r>
            <a:r>
              <a:rPr lang="en-US" altLang="zh-CN" dirty="0" err="1"/>
              <a:t>KVCache</a:t>
            </a:r>
            <a:r>
              <a:rPr lang="en-US" altLang="zh-CN" dirty="0"/>
              <a:t> to GPU before computation starts.</a:t>
            </a:r>
          </a:p>
          <a:p>
            <a:r>
              <a:rPr lang="en-US" altLang="zh-CN" dirty="0"/>
              <a:t>Resources needed by each stage:</a:t>
            </a:r>
          </a:p>
          <a:p>
            <a:pPr lvl="1"/>
            <a:r>
              <a:rPr lang="zh-CN" altLang="en-US" dirty="0">
                <a:solidFill>
                  <a:srgbClr val="0432FF"/>
                </a:solidFill>
              </a:rPr>
              <a:t>𝐿</a:t>
            </a:r>
            <a:r>
              <a:rPr lang="en-US" altLang="zh-CN" dirty="0">
                <a:solidFill>
                  <a:srgbClr val="0432FF"/>
                </a:solidFill>
              </a:rPr>
              <a:t>3→</a:t>
            </a:r>
            <a:r>
              <a:rPr lang="zh-CN" altLang="en-US" dirty="0">
                <a:solidFill>
                  <a:srgbClr val="0432FF"/>
                </a:solidFill>
              </a:rPr>
              <a:t>𝐿</a:t>
            </a:r>
            <a:r>
              <a:rPr lang="en-US" altLang="zh-CN" dirty="0">
                <a:solidFill>
                  <a:srgbClr val="0432FF"/>
                </a:solidFill>
              </a:rPr>
              <a:t>2 Load</a:t>
            </a:r>
            <a:r>
              <a:rPr lang="en-US" altLang="zh-CN" dirty="0"/>
              <a:t>: Network Bandwidth.</a:t>
            </a:r>
          </a:p>
          <a:p>
            <a:pPr lvl="1"/>
            <a:r>
              <a:rPr lang="zh-CN" altLang="en-US" dirty="0"/>
              <a:t>𝐿</a:t>
            </a:r>
            <a:r>
              <a:rPr lang="en-US" altLang="zh-CN" dirty="0"/>
              <a:t>2→</a:t>
            </a:r>
            <a:r>
              <a:rPr lang="zh-CN" altLang="en-US" dirty="0"/>
              <a:t>𝐿</a:t>
            </a:r>
            <a:r>
              <a:rPr lang="en-US" altLang="zh-CN" dirty="0"/>
              <a:t>1 Load: PCIe Bandwidth.</a:t>
            </a:r>
          </a:p>
          <a:p>
            <a:pPr lvl="1"/>
            <a:r>
              <a:rPr lang="en-US" altLang="zh-CN" dirty="0"/>
              <a:t>Computation: GPU SMs.</a:t>
            </a:r>
          </a:p>
          <a:p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B971D64F-FAE0-80EB-AE80-B7C861F7B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5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EA66AC2D-CC5A-3A1D-9392-413CB3385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Background: </a:t>
            </a:r>
            <a:r>
              <a:rPr lang="en-US" altLang="zh-CN" dirty="0" err="1"/>
              <a:t>KVCache</a:t>
            </a:r>
            <a:r>
              <a:rPr lang="en-US" altLang="zh-CN" dirty="0"/>
              <a:t> in Distributed Storage Pool</a:t>
            </a:r>
            <a:endParaRPr lang="zh-CN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92068FE-357B-976D-557B-78E1A2E46FEB}"/>
              </a:ext>
            </a:extLst>
          </p:cNvPr>
          <p:cNvSpPr/>
          <p:nvPr/>
        </p:nvSpPr>
        <p:spPr>
          <a:xfrm>
            <a:off x="429319" y="4374224"/>
            <a:ext cx="3460510" cy="1719376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L3: Distributed KV Pool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5BB43A3-F19B-1BBA-24B7-E0B31DCD6CF4}"/>
              </a:ext>
            </a:extLst>
          </p:cNvPr>
          <p:cNvSpPr/>
          <p:nvPr/>
        </p:nvSpPr>
        <p:spPr>
          <a:xfrm>
            <a:off x="8365830" y="4374224"/>
            <a:ext cx="3460510" cy="1719376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L1: GPU VRAM</a:t>
            </a:r>
          </a:p>
        </p:txBody>
      </p:sp>
      <p:pic>
        <p:nvPicPr>
          <p:cNvPr id="17" name="图形 16">
            <a:extLst>
              <a:ext uri="{FF2B5EF4-FFF2-40B4-BE49-F238E27FC236}">
                <a16:creationId xmlns:a16="http://schemas.microsoft.com/office/drawing/2014/main" id="{3DFE8B42-E6CB-A237-1745-60656089B9A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6208" y="4855028"/>
            <a:ext cx="692821" cy="69282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7209AC4-F8D4-02F5-B3DB-5E6561864A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7" b="33729"/>
          <a:stretch>
            <a:fillRect/>
          </a:stretch>
        </p:blipFill>
        <p:spPr>
          <a:xfrm flipH="1">
            <a:off x="4305532" y="4374224"/>
            <a:ext cx="1503548" cy="106931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F0576F7D-039C-B509-D088-B0F45E42699D}"/>
              </a:ext>
            </a:extLst>
          </p:cNvPr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7" b="33728"/>
          <a:stretch>
            <a:fillRect/>
          </a:stretch>
        </p:blipFill>
        <p:spPr>
          <a:xfrm flipH="1">
            <a:off x="5596874" y="4374224"/>
            <a:ext cx="1523064" cy="1069313"/>
          </a:xfrm>
          <a:prstGeom prst="rect">
            <a:avLst/>
          </a:prstGeom>
        </p:spPr>
      </p:pic>
      <p:pic>
        <p:nvPicPr>
          <p:cNvPr id="25" name="图形 24">
            <a:extLst>
              <a:ext uri="{FF2B5EF4-FFF2-40B4-BE49-F238E27FC236}">
                <a16:creationId xmlns:a16="http://schemas.microsoft.com/office/drawing/2014/main" id="{CE1CE960-A9CD-B511-1734-782D35527EA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321" y="4855028"/>
            <a:ext cx="692821" cy="692821"/>
          </a:xfrm>
          <a:prstGeom prst="rect">
            <a:avLst/>
          </a:prstGeom>
        </p:spPr>
      </p:pic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B424D75D-482F-8908-1870-E66DB87526EF}"/>
              </a:ext>
            </a:extLst>
          </p:cNvPr>
          <p:cNvCxnSpPr>
            <a:cxnSpLocks/>
          </p:cNvCxnSpPr>
          <p:nvPr/>
        </p:nvCxnSpPr>
        <p:spPr>
          <a:xfrm>
            <a:off x="2153184" y="5114925"/>
            <a:ext cx="236881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本框 36">
            <a:extLst>
              <a:ext uri="{FF2B5EF4-FFF2-40B4-BE49-F238E27FC236}">
                <a16:creationId xmlns:a16="http://schemas.microsoft.com/office/drawing/2014/main" id="{64CC1458-17F8-EDFF-8972-876137E333B3}"/>
              </a:ext>
            </a:extLst>
          </p:cNvPr>
          <p:cNvSpPr txBox="1"/>
          <p:nvPr/>
        </p:nvSpPr>
        <p:spPr>
          <a:xfrm>
            <a:off x="2488573" y="4788849"/>
            <a:ext cx="142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Via Network</a:t>
            </a:r>
            <a:endParaRPr lang="zh-CN" altLang="en-US" dirty="0"/>
          </a:p>
        </p:txBody>
      </p: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C1EDA01B-2359-E613-A6C6-1EA8B1B8C063}"/>
              </a:ext>
            </a:extLst>
          </p:cNvPr>
          <p:cNvCxnSpPr>
            <a:cxnSpLocks/>
          </p:cNvCxnSpPr>
          <p:nvPr/>
        </p:nvCxnSpPr>
        <p:spPr>
          <a:xfrm>
            <a:off x="6906166" y="5114925"/>
            <a:ext cx="1503548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文本框 41">
            <a:extLst>
              <a:ext uri="{FF2B5EF4-FFF2-40B4-BE49-F238E27FC236}">
                <a16:creationId xmlns:a16="http://schemas.microsoft.com/office/drawing/2014/main" id="{6184393B-EAD9-C9F8-0D0A-1CEBB1D6CE3C}"/>
              </a:ext>
            </a:extLst>
          </p:cNvPr>
          <p:cNvSpPr txBox="1"/>
          <p:nvPr/>
        </p:nvSpPr>
        <p:spPr>
          <a:xfrm>
            <a:off x="7075570" y="4788849"/>
            <a:ext cx="1091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Via PCIe</a:t>
            </a:r>
            <a:endParaRPr lang="zh-CN" altLang="en-US" dirty="0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827C4729-45D5-0EB2-7023-4FC0CEF9F027}"/>
              </a:ext>
            </a:extLst>
          </p:cNvPr>
          <p:cNvGrpSpPr/>
          <p:nvPr/>
        </p:nvGrpSpPr>
        <p:grpSpPr>
          <a:xfrm>
            <a:off x="5015488" y="5665648"/>
            <a:ext cx="2461034" cy="306512"/>
            <a:chOff x="984508" y="5665648"/>
            <a:chExt cx="2461034" cy="306512"/>
          </a:xfrm>
        </p:grpSpPr>
        <p:grpSp>
          <p:nvGrpSpPr>
            <p:cNvPr id="61" name="组合 60">
              <a:extLst>
                <a:ext uri="{FF2B5EF4-FFF2-40B4-BE49-F238E27FC236}">
                  <a16:creationId xmlns:a16="http://schemas.microsoft.com/office/drawing/2014/main" id="{0E6C61FE-A4D0-3052-FDA5-7AF81B2A176C}"/>
                </a:ext>
              </a:extLst>
            </p:cNvPr>
            <p:cNvGrpSpPr/>
            <p:nvPr/>
          </p:nvGrpSpPr>
          <p:grpSpPr>
            <a:xfrm>
              <a:off x="984508" y="5665650"/>
              <a:ext cx="1169164" cy="306510"/>
              <a:chOff x="984508" y="5665650"/>
              <a:chExt cx="1169164" cy="306510"/>
            </a:xfrm>
          </p:grpSpPr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E7431AB6-B889-A51E-79A6-DC95A7B56035}"/>
                  </a:ext>
                </a:extLst>
              </p:cNvPr>
              <p:cNvSpPr/>
              <p:nvPr/>
            </p:nvSpPr>
            <p:spPr>
              <a:xfrm>
                <a:off x="1632178" y="5665651"/>
                <a:ext cx="521494" cy="306509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KV</a:t>
                </a:r>
                <a:endParaRPr lang="zh-CN" altLang="en-US" dirty="0"/>
              </a:p>
            </p:txBody>
          </p:sp>
          <p:sp>
            <p:nvSpPr>
              <p:cNvPr id="49" name="矩形 48">
                <a:extLst>
                  <a:ext uri="{FF2B5EF4-FFF2-40B4-BE49-F238E27FC236}">
                    <a16:creationId xmlns:a16="http://schemas.microsoft.com/office/drawing/2014/main" id="{127A5520-9D54-F23D-8068-28ECF59F7847}"/>
                  </a:ext>
                </a:extLst>
              </p:cNvPr>
              <p:cNvSpPr/>
              <p:nvPr/>
            </p:nvSpPr>
            <p:spPr>
              <a:xfrm>
                <a:off x="984508" y="5665650"/>
                <a:ext cx="521494" cy="306509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KV</a:t>
                </a:r>
                <a:endParaRPr lang="zh-CN" altLang="en-US" dirty="0"/>
              </a:p>
            </p:txBody>
          </p:sp>
        </p:grpSp>
        <p:grpSp>
          <p:nvGrpSpPr>
            <p:cNvPr id="60" name="组合 59">
              <a:extLst>
                <a:ext uri="{FF2B5EF4-FFF2-40B4-BE49-F238E27FC236}">
                  <a16:creationId xmlns:a16="http://schemas.microsoft.com/office/drawing/2014/main" id="{783B1FA0-267C-F843-6112-AB910AD2933B}"/>
                </a:ext>
              </a:extLst>
            </p:cNvPr>
            <p:cNvGrpSpPr/>
            <p:nvPr/>
          </p:nvGrpSpPr>
          <p:grpSpPr>
            <a:xfrm>
              <a:off x="2279848" y="5665648"/>
              <a:ext cx="1165694" cy="306510"/>
              <a:chOff x="2279848" y="5665648"/>
              <a:chExt cx="1165694" cy="306510"/>
            </a:xfrm>
          </p:grpSpPr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37DD29CF-D057-2025-413C-68543F0B7128}"/>
                  </a:ext>
                </a:extLst>
              </p:cNvPr>
              <p:cNvSpPr/>
              <p:nvPr/>
            </p:nvSpPr>
            <p:spPr>
              <a:xfrm>
                <a:off x="2279848" y="5665649"/>
                <a:ext cx="521494" cy="306509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KV</a:t>
                </a:r>
                <a:endParaRPr lang="zh-CN" altLang="en-US" dirty="0"/>
              </a:p>
            </p:txBody>
          </p:sp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id="{7A6EFA14-E3BC-BCE9-1847-BBB90D205BED}"/>
                  </a:ext>
                </a:extLst>
              </p:cNvPr>
              <p:cNvSpPr/>
              <p:nvPr/>
            </p:nvSpPr>
            <p:spPr>
              <a:xfrm>
                <a:off x="2924048" y="5665648"/>
                <a:ext cx="521494" cy="306509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KV</a:t>
                </a:r>
                <a:endParaRPr lang="zh-CN" altLang="en-US" dirty="0"/>
              </a:p>
            </p:txBody>
          </p:sp>
        </p:grpSp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70196CBA-180C-47A4-94FB-C9C7FA818C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656" y="4537323"/>
            <a:ext cx="1393177" cy="1393177"/>
          </a:xfrm>
          <a:prstGeom prst="rect">
            <a:avLst/>
          </a:prstGeom>
        </p:spPr>
      </p:pic>
      <p:sp>
        <p:nvSpPr>
          <p:cNvPr id="58" name="矩形 57">
            <a:extLst>
              <a:ext uri="{FF2B5EF4-FFF2-40B4-BE49-F238E27FC236}">
                <a16:creationId xmlns:a16="http://schemas.microsoft.com/office/drawing/2014/main" id="{D8394479-C5B6-B635-D71D-3CF11B991E6B}"/>
              </a:ext>
            </a:extLst>
          </p:cNvPr>
          <p:cNvSpPr/>
          <p:nvPr/>
        </p:nvSpPr>
        <p:spPr>
          <a:xfrm>
            <a:off x="6259830" y="3218247"/>
            <a:ext cx="4457370" cy="3994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</a:rPr>
              <a:t>Context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A2424A45-4428-9BDA-A952-D31A26678979}"/>
              </a:ext>
            </a:extLst>
          </p:cNvPr>
          <p:cNvSpPr/>
          <p:nvPr/>
        </p:nvSpPr>
        <p:spPr>
          <a:xfrm>
            <a:off x="10717201" y="3217964"/>
            <a:ext cx="1017600" cy="399422"/>
          </a:xfrm>
          <a:prstGeom prst="rect">
            <a:avLst/>
          </a:prstGeom>
          <a:solidFill>
            <a:srgbClr val="D4F4F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</a:rPr>
              <a:t>Query</a:t>
            </a:r>
            <a:endParaRPr lang="zh-CN" altLang="en-US" sz="2400" dirty="0"/>
          </a:p>
        </p:txBody>
      </p:sp>
      <p:grpSp>
        <p:nvGrpSpPr>
          <p:cNvPr id="68" name="组合 67">
            <a:extLst>
              <a:ext uri="{FF2B5EF4-FFF2-40B4-BE49-F238E27FC236}">
                <a16:creationId xmlns:a16="http://schemas.microsoft.com/office/drawing/2014/main" id="{CFEEBD2C-BBE1-B7BF-0F21-133869996393}"/>
              </a:ext>
            </a:extLst>
          </p:cNvPr>
          <p:cNvGrpSpPr/>
          <p:nvPr/>
        </p:nvGrpSpPr>
        <p:grpSpPr>
          <a:xfrm>
            <a:off x="7223303" y="3689437"/>
            <a:ext cx="1169164" cy="306510"/>
            <a:chOff x="984508" y="5665650"/>
            <a:chExt cx="1169164" cy="306510"/>
          </a:xfrm>
        </p:grpSpPr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F757B71F-D581-0B45-CE47-C5691CB248C8}"/>
                </a:ext>
              </a:extLst>
            </p:cNvPr>
            <p:cNvSpPr/>
            <p:nvPr/>
          </p:nvSpPr>
          <p:spPr>
            <a:xfrm>
              <a:off x="1632178" y="5665651"/>
              <a:ext cx="521494" cy="306509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KV</a:t>
              </a:r>
              <a:endParaRPr lang="zh-CN" altLang="en-US" dirty="0"/>
            </a:p>
          </p:txBody>
        </p: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BAFB0049-1018-09C2-1E01-A5830C236A4B}"/>
                </a:ext>
              </a:extLst>
            </p:cNvPr>
            <p:cNvSpPr/>
            <p:nvPr/>
          </p:nvSpPr>
          <p:spPr>
            <a:xfrm>
              <a:off x="984508" y="5665650"/>
              <a:ext cx="521494" cy="306509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KV</a:t>
              </a:r>
              <a:endParaRPr lang="zh-CN" altLang="en-US" dirty="0"/>
            </a:p>
          </p:txBody>
        </p:sp>
      </p:grp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6BBA5F92-0DF8-D9EA-D803-FE593AFB5A76}"/>
              </a:ext>
            </a:extLst>
          </p:cNvPr>
          <p:cNvGrpSpPr/>
          <p:nvPr/>
        </p:nvGrpSpPr>
        <p:grpSpPr>
          <a:xfrm>
            <a:off x="8518643" y="3689435"/>
            <a:ext cx="1165694" cy="306510"/>
            <a:chOff x="2279848" y="5665648"/>
            <a:chExt cx="1165694" cy="306510"/>
          </a:xfrm>
        </p:grpSpPr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E0435E27-DBA7-28CA-450A-3C8AF77C83C1}"/>
                </a:ext>
              </a:extLst>
            </p:cNvPr>
            <p:cNvSpPr/>
            <p:nvPr/>
          </p:nvSpPr>
          <p:spPr>
            <a:xfrm>
              <a:off x="2279848" y="5665649"/>
              <a:ext cx="521494" cy="306509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KV</a:t>
              </a:r>
              <a:endParaRPr lang="zh-CN" altLang="en-US" dirty="0"/>
            </a:p>
          </p:txBody>
        </p:sp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6BF5BB64-F58F-EE5F-E936-EC40756E44C0}"/>
                </a:ext>
              </a:extLst>
            </p:cNvPr>
            <p:cNvSpPr/>
            <p:nvPr/>
          </p:nvSpPr>
          <p:spPr>
            <a:xfrm>
              <a:off x="2924048" y="5665648"/>
              <a:ext cx="521494" cy="306509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KV</a:t>
              </a:r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36922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20954-6815-0FDB-1DA8-41AA3480D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563F4ACD-EF8E-BF8A-5AF7-817C2A093289}"/>
              </a:ext>
            </a:extLst>
          </p:cNvPr>
          <p:cNvSpPr/>
          <p:nvPr/>
        </p:nvSpPr>
        <p:spPr>
          <a:xfrm>
            <a:off x="4397574" y="4374224"/>
            <a:ext cx="3460510" cy="1719376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L2: CPU DRAM</a:t>
            </a:r>
          </a:p>
        </p:txBody>
      </p:sp>
      <p:sp>
        <p:nvSpPr>
          <p:cNvPr id="2" name="内容占位符 1">
            <a:extLst>
              <a:ext uri="{FF2B5EF4-FFF2-40B4-BE49-F238E27FC236}">
                <a16:creationId xmlns:a16="http://schemas.microsoft.com/office/drawing/2014/main" id="{3626521E-F057-1347-C33C-2A8953C1D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319" y="1092371"/>
            <a:ext cx="11397021" cy="3281852"/>
          </a:xfrm>
        </p:spPr>
        <p:txBody>
          <a:bodyPr>
            <a:normAutofit/>
          </a:bodyPr>
          <a:lstStyle/>
          <a:p>
            <a:r>
              <a:rPr lang="en-US" altLang="zh-CN" dirty="0"/>
              <a:t>To broaden storage space, distributed storage pool is widely used.</a:t>
            </a:r>
          </a:p>
          <a:p>
            <a:pPr lvl="1"/>
            <a:r>
              <a:rPr lang="en-US" altLang="ja-JP" dirty="0"/>
              <a:t>Need</a:t>
            </a:r>
            <a:r>
              <a:rPr lang="en-US" altLang="zh-CN" dirty="0"/>
              <a:t> to load </a:t>
            </a:r>
            <a:r>
              <a:rPr lang="en-US" altLang="zh-CN" dirty="0" err="1"/>
              <a:t>KVCache</a:t>
            </a:r>
            <a:r>
              <a:rPr lang="en-US" altLang="zh-CN" dirty="0"/>
              <a:t> to GPU before computation starts.</a:t>
            </a:r>
          </a:p>
          <a:p>
            <a:r>
              <a:rPr lang="en-US" altLang="zh-CN" dirty="0"/>
              <a:t>Resources needed by each stage:</a:t>
            </a:r>
          </a:p>
          <a:p>
            <a:pPr lvl="1"/>
            <a:r>
              <a:rPr lang="zh-CN" altLang="en-US" dirty="0">
                <a:solidFill>
                  <a:srgbClr val="0432FF"/>
                </a:solidFill>
              </a:rPr>
              <a:t>𝐿</a:t>
            </a:r>
            <a:r>
              <a:rPr lang="en-US" altLang="zh-CN" dirty="0">
                <a:solidFill>
                  <a:srgbClr val="0432FF"/>
                </a:solidFill>
              </a:rPr>
              <a:t>3→</a:t>
            </a:r>
            <a:r>
              <a:rPr lang="zh-CN" altLang="en-US" dirty="0">
                <a:solidFill>
                  <a:srgbClr val="0432FF"/>
                </a:solidFill>
              </a:rPr>
              <a:t>𝐿</a:t>
            </a:r>
            <a:r>
              <a:rPr lang="en-US" altLang="zh-CN" dirty="0">
                <a:solidFill>
                  <a:srgbClr val="0432FF"/>
                </a:solidFill>
              </a:rPr>
              <a:t>2 Load: </a:t>
            </a:r>
            <a:r>
              <a:rPr lang="en-US" altLang="zh-CN" dirty="0"/>
              <a:t>Network Bandwidth.</a:t>
            </a:r>
          </a:p>
          <a:p>
            <a:pPr lvl="1"/>
            <a:r>
              <a:rPr lang="zh-CN" altLang="en-US" dirty="0">
                <a:solidFill>
                  <a:srgbClr val="0432FF"/>
                </a:solidFill>
              </a:rPr>
              <a:t>𝐿</a:t>
            </a:r>
            <a:r>
              <a:rPr lang="en-US" altLang="zh-CN" dirty="0">
                <a:solidFill>
                  <a:srgbClr val="0432FF"/>
                </a:solidFill>
              </a:rPr>
              <a:t>2→</a:t>
            </a:r>
            <a:r>
              <a:rPr lang="zh-CN" altLang="en-US" dirty="0">
                <a:solidFill>
                  <a:srgbClr val="0432FF"/>
                </a:solidFill>
              </a:rPr>
              <a:t>𝐿</a:t>
            </a:r>
            <a:r>
              <a:rPr lang="en-US" altLang="zh-CN" dirty="0">
                <a:solidFill>
                  <a:srgbClr val="0432FF"/>
                </a:solidFill>
              </a:rPr>
              <a:t>1 Load</a:t>
            </a:r>
            <a:r>
              <a:rPr lang="en-US" altLang="zh-CN" dirty="0"/>
              <a:t>: PCIe Bandwidth.</a:t>
            </a:r>
          </a:p>
          <a:p>
            <a:pPr lvl="1"/>
            <a:r>
              <a:rPr lang="en-US" altLang="zh-CN" dirty="0"/>
              <a:t>Computation: GPU SMs.</a:t>
            </a:r>
          </a:p>
          <a:p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AA84BEBB-F5A4-AC33-F816-6D3DEEF43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6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7F60182C-6D9D-7EB8-7722-386E1E181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Background: </a:t>
            </a:r>
            <a:r>
              <a:rPr lang="en-US" altLang="zh-CN" dirty="0" err="1"/>
              <a:t>KVCache</a:t>
            </a:r>
            <a:r>
              <a:rPr lang="en-US" altLang="zh-CN" dirty="0"/>
              <a:t> in Distributed Storage Pool</a:t>
            </a:r>
            <a:endParaRPr lang="zh-CN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2EE0B27-D47A-45F3-ED6C-B0290616B762}"/>
              </a:ext>
            </a:extLst>
          </p:cNvPr>
          <p:cNvSpPr/>
          <p:nvPr/>
        </p:nvSpPr>
        <p:spPr>
          <a:xfrm>
            <a:off x="429319" y="4374224"/>
            <a:ext cx="3460510" cy="1719376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L3: Distributed KV Pool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3A7207D-DBBF-FC34-DDBF-D797EBF9B0ED}"/>
              </a:ext>
            </a:extLst>
          </p:cNvPr>
          <p:cNvSpPr/>
          <p:nvPr/>
        </p:nvSpPr>
        <p:spPr>
          <a:xfrm>
            <a:off x="8365830" y="4374224"/>
            <a:ext cx="3460510" cy="1719376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L1: GPU VRAM</a:t>
            </a:r>
          </a:p>
        </p:txBody>
      </p:sp>
      <p:pic>
        <p:nvPicPr>
          <p:cNvPr id="17" name="图形 16">
            <a:extLst>
              <a:ext uri="{FF2B5EF4-FFF2-40B4-BE49-F238E27FC236}">
                <a16:creationId xmlns:a16="http://schemas.microsoft.com/office/drawing/2014/main" id="{1ED5F4DC-8B81-1D6C-78B9-4898F9703C8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6208" y="4855028"/>
            <a:ext cx="692821" cy="69282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64A2DFB-3A77-94BA-EBDB-AF02FF30A8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7" b="33729"/>
          <a:stretch>
            <a:fillRect/>
          </a:stretch>
        </p:blipFill>
        <p:spPr>
          <a:xfrm flipH="1">
            <a:off x="4305532" y="4374224"/>
            <a:ext cx="1503548" cy="106931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3D9BF940-35EF-1831-D6F0-BCBBEB6A9D81}"/>
              </a:ext>
            </a:extLst>
          </p:cNvPr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7" b="33728"/>
          <a:stretch>
            <a:fillRect/>
          </a:stretch>
        </p:blipFill>
        <p:spPr>
          <a:xfrm flipH="1">
            <a:off x="5596874" y="4374224"/>
            <a:ext cx="1523064" cy="1069313"/>
          </a:xfrm>
          <a:prstGeom prst="rect">
            <a:avLst/>
          </a:prstGeom>
        </p:spPr>
      </p:pic>
      <p:pic>
        <p:nvPicPr>
          <p:cNvPr id="25" name="图形 24">
            <a:extLst>
              <a:ext uri="{FF2B5EF4-FFF2-40B4-BE49-F238E27FC236}">
                <a16:creationId xmlns:a16="http://schemas.microsoft.com/office/drawing/2014/main" id="{C4416348-F604-52E4-ACD6-4A8215296EF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321" y="4855028"/>
            <a:ext cx="692821" cy="692821"/>
          </a:xfrm>
          <a:prstGeom prst="rect">
            <a:avLst/>
          </a:prstGeom>
        </p:spPr>
      </p:pic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8F97923E-1E2A-E980-F2D6-2B6048B3552B}"/>
              </a:ext>
            </a:extLst>
          </p:cNvPr>
          <p:cNvCxnSpPr>
            <a:cxnSpLocks/>
          </p:cNvCxnSpPr>
          <p:nvPr/>
        </p:nvCxnSpPr>
        <p:spPr>
          <a:xfrm>
            <a:off x="2153184" y="5114925"/>
            <a:ext cx="236881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本框 36">
            <a:extLst>
              <a:ext uri="{FF2B5EF4-FFF2-40B4-BE49-F238E27FC236}">
                <a16:creationId xmlns:a16="http://schemas.microsoft.com/office/drawing/2014/main" id="{B755394B-6DB5-1719-7ED4-62F743275868}"/>
              </a:ext>
            </a:extLst>
          </p:cNvPr>
          <p:cNvSpPr txBox="1"/>
          <p:nvPr/>
        </p:nvSpPr>
        <p:spPr>
          <a:xfrm>
            <a:off x="2488573" y="4788849"/>
            <a:ext cx="142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Via Network</a:t>
            </a:r>
            <a:endParaRPr lang="zh-CN" altLang="en-US" dirty="0"/>
          </a:p>
        </p:txBody>
      </p: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D407A0F4-3E8D-08BC-A763-BDAE78B2D566}"/>
              </a:ext>
            </a:extLst>
          </p:cNvPr>
          <p:cNvCxnSpPr>
            <a:cxnSpLocks/>
          </p:cNvCxnSpPr>
          <p:nvPr/>
        </p:nvCxnSpPr>
        <p:spPr>
          <a:xfrm>
            <a:off x="6906166" y="5114925"/>
            <a:ext cx="1503548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文本框 41">
            <a:extLst>
              <a:ext uri="{FF2B5EF4-FFF2-40B4-BE49-F238E27FC236}">
                <a16:creationId xmlns:a16="http://schemas.microsoft.com/office/drawing/2014/main" id="{EDE2DDA1-AC4F-4A31-B88D-0E12AEF3B61C}"/>
              </a:ext>
            </a:extLst>
          </p:cNvPr>
          <p:cNvSpPr txBox="1"/>
          <p:nvPr/>
        </p:nvSpPr>
        <p:spPr>
          <a:xfrm>
            <a:off x="7075570" y="4788849"/>
            <a:ext cx="1091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Via PCIe</a:t>
            </a:r>
            <a:endParaRPr lang="zh-CN" altLang="en-US" dirty="0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F92CAEA2-F43C-7EFD-2556-5113D7AE14A7}"/>
              </a:ext>
            </a:extLst>
          </p:cNvPr>
          <p:cNvGrpSpPr/>
          <p:nvPr/>
        </p:nvGrpSpPr>
        <p:grpSpPr>
          <a:xfrm>
            <a:off x="8924548" y="5665648"/>
            <a:ext cx="2461034" cy="306512"/>
            <a:chOff x="984508" y="5665648"/>
            <a:chExt cx="2461034" cy="306512"/>
          </a:xfrm>
        </p:grpSpPr>
        <p:grpSp>
          <p:nvGrpSpPr>
            <p:cNvPr id="61" name="组合 60">
              <a:extLst>
                <a:ext uri="{FF2B5EF4-FFF2-40B4-BE49-F238E27FC236}">
                  <a16:creationId xmlns:a16="http://schemas.microsoft.com/office/drawing/2014/main" id="{093ECB53-8314-8058-4DF0-C1A717ECA241}"/>
                </a:ext>
              </a:extLst>
            </p:cNvPr>
            <p:cNvGrpSpPr/>
            <p:nvPr/>
          </p:nvGrpSpPr>
          <p:grpSpPr>
            <a:xfrm>
              <a:off x="984508" y="5665650"/>
              <a:ext cx="1169164" cy="306510"/>
              <a:chOff x="984508" y="5665650"/>
              <a:chExt cx="1169164" cy="306510"/>
            </a:xfrm>
          </p:grpSpPr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D35941A4-03E7-A000-4544-9E49E928B08D}"/>
                  </a:ext>
                </a:extLst>
              </p:cNvPr>
              <p:cNvSpPr/>
              <p:nvPr/>
            </p:nvSpPr>
            <p:spPr>
              <a:xfrm>
                <a:off x="1632178" y="5665651"/>
                <a:ext cx="521494" cy="306509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KV</a:t>
                </a:r>
                <a:endParaRPr lang="zh-CN" altLang="en-US" dirty="0"/>
              </a:p>
            </p:txBody>
          </p:sp>
          <p:sp>
            <p:nvSpPr>
              <p:cNvPr id="49" name="矩形 48">
                <a:extLst>
                  <a:ext uri="{FF2B5EF4-FFF2-40B4-BE49-F238E27FC236}">
                    <a16:creationId xmlns:a16="http://schemas.microsoft.com/office/drawing/2014/main" id="{08FFF7ED-9DAB-D6A4-2402-AEFD2E00FDF8}"/>
                  </a:ext>
                </a:extLst>
              </p:cNvPr>
              <p:cNvSpPr/>
              <p:nvPr/>
            </p:nvSpPr>
            <p:spPr>
              <a:xfrm>
                <a:off x="984508" y="5665650"/>
                <a:ext cx="521494" cy="306509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KV</a:t>
                </a:r>
                <a:endParaRPr lang="zh-CN" altLang="en-US" dirty="0"/>
              </a:p>
            </p:txBody>
          </p:sp>
        </p:grpSp>
        <p:grpSp>
          <p:nvGrpSpPr>
            <p:cNvPr id="60" name="组合 59">
              <a:extLst>
                <a:ext uri="{FF2B5EF4-FFF2-40B4-BE49-F238E27FC236}">
                  <a16:creationId xmlns:a16="http://schemas.microsoft.com/office/drawing/2014/main" id="{2B3B7ED7-21CE-887C-C8B2-C31951F2E072}"/>
                </a:ext>
              </a:extLst>
            </p:cNvPr>
            <p:cNvGrpSpPr/>
            <p:nvPr/>
          </p:nvGrpSpPr>
          <p:grpSpPr>
            <a:xfrm>
              <a:off x="2279848" y="5665648"/>
              <a:ext cx="1165694" cy="306510"/>
              <a:chOff x="2279848" y="5665648"/>
              <a:chExt cx="1165694" cy="306510"/>
            </a:xfrm>
          </p:grpSpPr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A886D5ED-C0AC-584A-0E82-84B575A80D57}"/>
                  </a:ext>
                </a:extLst>
              </p:cNvPr>
              <p:cNvSpPr/>
              <p:nvPr/>
            </p:nvSpPr>
            <p:spPr>
              <a:xfrm>
                <a:off x="2279848" y="5665649"/>
                <a:ext cx="521494" cy="306509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KV</a:t>
                </a:r>
                <a:endParaRPr lang="zh-CN" altLang="en-US" dirty="0"/>
              </a:p>
            </p:txBody>
          </p:sp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id="{2C539060-8BF9-7A6F-5A60-1B7FCCDF5159}"/>
                  </a:ext>
                </a:extLst>
              </p:cNvPr>
              <p:cNvSpPr/>
              <p:nvPr/>
            </p:nvSpPr>
            <p:spPr>
              <a:xfrm>
                <a:off x="2924048" y="5665648"/>
                <a:ext cx="521494" cy="306509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KV</a:t>
                </a:r>
                <a:endParaRPr lang="zh-CN" altLang="en-US" dirty="0"/>
              </a:p>
            </p:txBody>
          </p:sp>
        </p:grpSp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B5B3B5B0-CE74-71AC-B76F-0497804FB4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656" y="4537323"/>
            <a:ext cx="1393177" cy="1393177"/>
          </a:xfrm>
          <a:prstGeom prst="rect">
            <a:avLst/>
          </a:prstGeom>
        </p:spPr>
      </p:pic>
      <p:sp>
        <p:nvSpPr>
          <p:cNvPr id="58" name="矩形 57">
            <a:extLst>
              <a:ext uri="{FF2B5EF4-FFF2-40B4-BE49-F238E27FC236}">
                <a16:creationId xmlns:a16="http://schemas.microsoft.com/office/drawing/2014/main" id="{466DA2FC-4308-5B91-D115-1E2F75338143}"/>
              </a:ext>
            </a:extLst>
          </p:cNvPr>
          <p:cNvSpPr/>
          <p:nvPr/>
        </p:nvSpPr>
        <p:spPr>
          <a:xfrm>
            <a:off x="6259830" y="3218247"/>
            <a:ext cx="4457370" cy="3994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</a:rPr>
              <a:t>Context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522E69AA-A600-0519-E392-47BB1A2437EF}"/>
              </a:ext>
            </a:extLst>
          </p:cNvPr>
          <p:cNvSpPr/>
          <p:nvPr/>
        </p:nvSpPr>
        <p:spPr>
          <a:xfrm>
            <a:off x="10717201" y="3217964"/>
            <a:ext cx="1017600" cy="399422"/>
          </a:xfrm>
          <a:prstGeom prst="rect">
            <a:avLst/>
          </a:prstGeom>
          <a:solidFill>
            <a:srgbClr val="D4F4F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</a:rPr>
              <a:t>Query</a:t>
            </a:r>
            <a:endParaRPr lang="zh-CN" altLang="en-US" sz="2400" dirty="0"/>
          </a:p>
        </p:txBody>
      </p:sp>
      <p:grpSp>
        <p:nvGrpSpPr>
          <p:cNvPr id="68" name="组合 67">
            <a:extLst>
              <a:ext uri="{FF2B5EF4-FFF2-40B4-BE49-F238E27FC236}">
                <a16:creationId xmlns:a16="http://schemas.microsoft.com/office/drawing/2014/main" id="{F993FEEB-E398-ECF4-71D3-C18C5FFA7CC0}"/>
              </a:ext>
            </a:extLst>
          </p:cNvPr>
          <p:cNvGrpSpPr/>
          <p:nvPr/>
        </p:nvGrpSpPr>
        <p:grpSpPr>
          <a:xfrm>
            <a:off x="7223303" y="3689437"/>
            <a:ext cx="1169164" cy="306510"/>
            <a:chOff x="984508" y="5665650"/>
            <a:chExt cx="1169164" cy="306510"/>
          </a:xfrm>
        </p:grpSpPr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FCF0E5E5-6DBC-DC51-FFD6-DEB09D65B0CE}"/>
                </a:ext>
              </a:extLst>
            </p:cNvPr>
            <p:cNvSpPr/>
            <p:nvPr/>
          </p:nvSpPr>
          <p:spPr>
            <a:xfrm>
              <a:off x="1632178" y="5665651"/>
              <a:ext cx="521494" cy="306509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KV</a:t>
              </a:r>
              <a:endParaRPr lang="zh-CN" altLang="en-US" dirty="0"/>
            </a:p>
          </p:txBody>
        </p: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AB03AFBF-1125-7538-FE3F-B3C1433C3EA5}"/>
                </a:ext>
              </a:extLst>
            </p:cNvPr>
            <p:cNvSpPr/>
            <p:nvPr/>
          </p:nvSpPr>
          <p:spPr>
            <a:xfrm>
              <a:off x="984508" y="5665650"/>
              <a:ext cx="521494" cy="306509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KV</a:t>
              </a:r>
              <a:endParaRPr lang="zh-CN" altLang="en-US" dirty="0"/>
            </a:p>
          </p:txBody>
        </p:sp>
      </p:grp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E894D6DF-75A0-4273-D092-926B61D3D15D}"/>
              </a:ext>
            </a:extLst>
          </p:cNvPr>
          <p:cNvGrpSpPr/>
          <p:nvPr/>
        </p:nvGrpSpPr>
        <p:grpSpPr>
          <a:xfrm>
            <a:off x="8518643" y="3689435"/>
            <a:ext cx="1165694" cy="306510"/>
            <a:chOff x="2279848" y="5665648"/>
            <a:chExt cx="1165694" cy="306510"/>
          </a:xfrm>
        </p:grpSpPr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E680BC79-0443-B9C7-5CAB-BAFF88E69D43}"/>
                </a:ext>
              </a:extLst>
            </p:cNvPr>
            <p:cNvSpPr/>
            <p:nvPr/>
          </p:nvSpPr>
          <p:spPr>
            <a:xfrm>
              <a:off x="2279848" y="5665649"/>
              <a:ext cx="521494" cy="306509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KV</a:t>
              </a:r>
              <a:endParaRPr lang="zh-CN" altLang="en-US" dirty="0"/>
            </a:p>
          </p:txBody>
        </p:sp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376CC2BA-7DAA-EC67-DB1F-0CF60CDDCDB1}"/>
                </a:ext>
              </a:extLst>
            </p:cNvPr>
            <p:cNvSpPr/>
            <p:nvPr/>
          </p:nvSpPr>
          <p:spPr>
            <a:xfrm>
              <a:off x="2924048" y="5665648"/>
              <a:ext cx="521494" cy="306509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KV</a:t>
              </a:r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23633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37321-8991-E371-F4F8-09AD37A37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97AC0A28-C6FB-909D-3868-E3C98E6A63D3}"/>
              </a:ext>
            </a:extLst>
          </p:cNvPr>
          <p:cNvSpPr/>
          <p:nvPr/>
        </p:nvSpPr>
        <p:spPr>
          <a:xfrm>
            <a:off x="4397574" y="4374224"/>
            <a:ext cx="3460510" cy="1719376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L2: CPU DRAM</a:t>
            </a:r>
          </a:p>
        </p:txBody>
      </p:sp>
      <p:sp>
        <p:nvSpPr>
          <p:cNvPr id="2" name="内容占位符 1">
            <a:extLst>
              <a:ext uri="{FF2B5EF4-FFF2-40B4-BE49-F238E27FC236}">
                <a16:creationId xmlns:a16="http://schemas.microsoft.com/office/drawing/2014/main" id="{28B0B156-40A4-E910-639F-05C97714B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319" y="1092371"/>
            <a:ext cx="11397021" cy="3281852"/>
          </a:xfrm>
        </p:spPr>
        <p:txBody>
          <a:bodyPr>
            <a:normAutofit/>
          </a:bodyPr>
          <a:lstStyle/>
          <a:p>
            <a:r>
              <a:rPr lang="en-US" altLang="zh-CN" dirty="0"/>
              <a:t>To broaden storage space, distributed storage pool is widely used.</a:t>
            </a:r>
          </a:p>
          <a:p>
            <a:pPr lvl="1"/>
            <a:r>
              <a:rPr lang="en-US" altLang="ja-JP" dirty="0"/>
              <a:t>Need</a:t>
            </a:r>
            <a:r>
              <a:rPr lang="en-US" altLang="zh-CN" dirty="0"/>
              <a:t> to load </a:t>
            </a:r>
            <a:r>
              <a:rPr lang="en-US" altLang="zh-CN" dirty="0" err="1"/>
              <a:t>KVCache</a:t>
            </a:r>
            <a:r>
              <a:rPr lang="en-US" altLang="zh-CN" dirty="0"/>
              <a:t> to GPU before computation starts.</a:t>
            </a:r>
          </a:p>
          <a:p>
            <a:r>
              <a:rPr lang="en-US" altLang="zh-CN" dirty="0"/>
              <a:t>Resources needed by each stage:</a:t>
            </a:r>
          </a:p>
          <a:p>
            <a:pPr lvl="1"/>
            <a:r>
              <a:rPr lang="zh-CN" altLang="en-US" dirty="0">
                <a:solidFill>
                  <a:srgbClr val="0432FF"/>
                </a:solidFill>
              </a:rPr>
              <a:t>𝐿</a:t>
            </a:r>
            <a:r>
              <a:rPr lang="en-US" altLang="zh-CN" dirty="0">
                <a:solidFill>
                  <a:srgbClr val="0432FF"/>
                </a:solidFill>
              </a:rPr>
              <a:t>3→</a:t>
            </a:r>
            <a:r>
              <a:rPr lang="zh-CN" altLang="en-US" dirty="0">
                <a:solidFill>
                  <a:srgbClr val="0432FF"/>
                </a:solidFill>
              </a:rPr>
              <a:t>𝐿</a:t>
            </a:r>
            <a:r>
              <a:rPr lang="en-US" altLang="zh-CN" dirty="0">
                <a:solidFill>
                  <a:srgbClr val="0432FF"/>
                </a:solidFill>
              </a:rPr>
              <a:t>2 Load: </a:t>
            </a:r>
            <a:r>
              <a:rPr lang="en-US" altLang="zh-CN" dirty="0"/>
              <a:t>Network Bandwidth.</a:t>
            </a:r>
          </a:p>
          <a:p>
            <a:pPr lvl="1"/>
            <a:r>
              <a:rPr lang="zh-CN" altLang="en-US" dirty="0">
                <a:solidFill>
                  <a:srgbClr val="0432FF"/>
                </a:solidFill>
              </a:rPr>
              <a:t>𝐿</a:t>
            </a:r>
            <a:r>
              <a:rPr lang="en-US" altLang="zh-CN" dirty="0">
                <a:solidFill>
                  <a:srgbClr val="0432FF"/>
                </a:solidFill>
              </a:rPr>
              <a:t>2→</a:t>
            </a:r>
            <a:r>
              <a:rPr lang="zh-CN" altLang="en-US" dirty="0">
                <a:solidFill>
                  <a:srgbClr val="0432FF"/>
                </a:solidFill>
              </a:rPr>
              <a:t>𝐿</a:t>
            </a:r>
            <a:r>
              <a:rPr lang="en-US" altLang="zh-CN" dirty="0">
                <a:solidFill>
                  <a:srgbClr val="0432FF"/>
                </a:solidFill>
              </a:rPr>
              <a:t>1 Load: </a:t>
            </a:r>
            <a:r>
              <a:rPr lang="en-US" altLang="zh-CN" dirty="0"/>
              <a:t>PCIe Bandwidth.</a:t>
            </a:r>
          </a:p>
          <a:p>
            <a:pPr lvl="1"/>
            <a:r>
              <a:rPr lang="en-US" altLang="zh-CN" dirty="0">
                <a:solidFill>
                  <a:srgbClr val="0432FF"/>
                </a:solidFill>
              </a:rPr>
              <a:t>Computation</a:t>
            </a:r>
            <a:r>
              <a:rPr lang="en-US" altLang="zh-CN" dirty="0"/>
              <a:t>: GPU SMs.</a:t>
            </a:r>
          </a:p>
          <a:p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BF3947C-D062-FC74-0C77-2745D54DB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7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1FD7F057-20D1-9639-DBAE-80F3140FC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Background: </a:t>
            </a:r>
            <a:r>
              <a:rPr lang="en-US" altLang="zh-CN" dirty="0" err="1"/>
              <a:t>KVCache</a:t>
            </a:r>
            <a:r>
              <a:rPr lang="en-US" altLang="zh-CN" dirty="0"/>
              <a:t> in Distributed Storage Pool</a:t>
            </a:r>
            <a:endParaRPr lang="zh-CN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7280AA8-87D6-7FC1-0E0B-0D212DF59ABD}"/>
              </a:ext>
            </a:extLst>
          </p:cNvPr>
          <p:cNvSpPr/>
          <p:nvPr/>
        </p:nvSpPr>
        <p:spPr>
          <a:xfrm>
            <a:off x="429319" y="4374224"/>
            <a:ext cx="3460510" cy="1719376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L3: Distributed KV Pool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D6035F0-F20D-9878-392C-189337B39050}"/>
              </a:ext>
            </a:extLst>
          </p:cNvPr>
          <p:cNvSpPr/>
          <p:nvPr/>
        </p:nvSpPr>
        <p:spPr>
          <a:xfrm>
            <a:off x="8365830" y="4374224"/>
            <a:ext cx="3460510" cy="1719376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L1: GPU VRAM</a:t>
            </a:r>
          </a:p>
        </p:txBody>
      </p:sp>
      <p:pic>
        <p:nvPicPr>
          <p:cNvPr id="17" name="图形 16">
            <a:extLst>
              <a:ext uri="{FF2B5EF4-FFF2-40B4-BE49-F238E27FC236}">
                <a16:creationId xmlns:a16="http://schemas.microsoft.com/office/drawing/2014/main" id="{590E25A1-2354-8845-B36C-3394A834EB8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6208" y="4855028"/>
            <a:ext cx="692821" cy="69282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7CA0D559-65C1-C3B3-15DD-D3F63CEDC5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7" b="33729"/>
          <a:stretch>
            <a:fillRect/>
          </a:stretch>
        </p:blipFill>
        <p:spPr>
          <a:xfrm flipH="1">
            <a:off x="4305532" y="4374224"/>
            <a:ext cx="1503548" cy="106931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1091334-89C2-F474-C2CE-5DF42B66819E}"/>
              </a:ext>
            </a:extLst>
          </p:cNvPr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7" b="33728"/>
          <a:stretch>
            <a:fillRect/>
          </a:stretch>
        </p:blipFill>
        <p:spPr>
          <a:xfrm flipH="1">
            <a:off x="5596874" y="4374224"/>
            <a:ext cx="1523064" cy="1069313"/>
          </a:xfrm>
          <a:prstGeom prst="rect">
            <a:avLst/>
          </a:prstGeom>
        </p:spPr>
      </p:pic>
      <p:pic>
        <p:nvPicPr>
          <p:cNvPr id="25" name="图形 24">
            <a:extLst>
              <a:ext uri="{FF2B5EF4-FFF2-40B4-BE49-F238E27FC236}">
                <a16:creationId xmlns:a16="http://schemas.microsoft.com/office/drawing/2014/main" id="{554CDA3C-E843-8B77-98AB-6E577A7F2D0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321" y="4855028"/>
            <a:ext cx="692821" cy="692821"/>
          </a:xfrm>
          <a:prstGeom prst="rect">
            <a:avLst/>
          </a:prstGeom>
        </p:spPr>
      </p:pic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C168D9D9-B021-D1F9-D39A-BB15FA57A380}"/>
              </a:ext>
            </a:extLst>
          </p:cNvPr>
          <p:cNvCxnSpPr>
            <a:cxnSpLocks/>
          </p:cNvCxnSpPr>
          <p:nvPr/>
        </p:nvCxnSpPr>
        <p:spPr>
          <a:xfrm>
            <a:off x="2153184" y="5114925"/>
            <a:ext cx="236881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本框 36">
            <a:extLst>
              <a:ext uri="{FF2B5EF4-FFF2-40B4-BE49-F238E27FC236}">
                <a16:creationId xmlns:a16="http://schemas.microsoft.com/office/drawing/2014/main" id="{F5B7A989-7F46-A684-4D02-9550A0919489}"/>
              </a:ext>
            </a:extLst>
          </p:cNvPr>
          <p:cNvSpPr txBox="1"/>
          <p:nvPr/>
        </p:nvSpPr>
        <p:spPr>
          <a:xfrm>
            <a:off x="2488573" y="4788849"/>
            <a:ext cx="142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Via Network</a:t>
            </a:r>
            <a:endParaRPr lang="zh-CN" altLang="en-US" dirty="0"/>
          </a:p>
        </p:txBody>
      </p: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0538F3B4-E415-8798-46CC-94E997755289}"/>
              </a:ext>
            </a:extLst>
          </p:cNvPr>
          <p:cNvCxnSpPr>
            <a:cxnSpLocks/>
          </p:cNvCxnSpPr>
          <p:nvPr/>
        </p:nvCxnSpPr>
        <p:spPr>
          <a:xfrm>
            <a:off x="6906166" y="5114925"/>
            <a:ext cx="1503548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文本框 41">
            <a:extLst>
              <a:ext uri="{FF2B5EF4-FFF2-40B4-BE49-F238E27FC236}">
                <a16:creationId xmlns:a16="http://schemas.microsoft.com/office/drawing/2014/main" id="{8856B9CE-BF75-8097-037D-8209453C361C}"/>
              </a:ext>
            </a:extLst>
          </p:cNvPr>
          <p:cNvSpPr txBox="1"/>
          <p:nvPr/>
        </p:nvSpPr>
        <p:spPr>
          <a:xfrm>
            <a:off x="7075570" y="4788849"/>
            <a:ext cx="1091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Via PCIe</a:t>
            </a:r>
            <a:endParaRPr lang="zh-CN" altLang="en-US" dirty="0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25118E52-976C-913E-97AF-903D99BA88F4}"/>
              </a:ext>
            </a:extLst>
          </p:cNvPr>
          <p:cNvGrpSpPr/>
          <p:nvPr/>
        </p:nvGrpSpPr>
        <p:grpSpPr>
          <a:xfrm>
            <a:off x="8924548" y="5665648"/>
            <a:ext cx="2461034" cy="306512"/>
            <a:chOff x="984508" y="5665648"/>
            <a:chExt cx="2461034" cy="306512"/>
          </a:xfrm>
        </p:grpSpPr>
        <p:grpSp>
          <p:nvGrpSpPr>
            <p:cNvPr id="61" name="组合 60">
              <a:extLst>
                <a:ext uri="{FF2B5EF4-FFF2-40B4-BE49-F238E27FC236}">
                  <a16:creationId xmlns:a16="http://schemas.microsoft.com/office/drawing/2014/main" id="{A8E5B1D1-2D4F-B73F-B5C3-380E5B46685E}"/>
                </a:ext>
              </a:extLst>
            </p:cNvPr>
            <p:cNvGrpSpPr/>
            <p:nvPr/>
          </p:nvGrpSpPr>
          <p:grpSpPr>
            <a:xfrm>
              <a:off x="984508" y="5665650"/>
              <a:ext cx="1169164" cy="306510"/>
              <a:chOff x="984508" y="5665650"/>
              <a:chExt cx="1169164" cy="306510"/>
            </a:xfrm>
          </p:grpSpPr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3A1FE8BB-FE19-38AF-F1AF-C985F591F85F}"/>
                  </a:ext>
                </a:extLst>
              </p:cNvPr>
              <p:cNvSpPr/>
              <p:nvPr/>
            </p:nvSpPr>
            <p:spPr>
              <a:xfrm>
                <a:off x="1632178" y="5665651"/>
                <a:ext cx="521494" cy="306509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KV</a:t>
                </a:r>
                <a:endParaRPr lang="zh-CN" altLang="en-US" dirty="0"/>
              </a:p>
            </p:txBody>
          </p:sp>
          <p:sp>
            <p:nvSpPr>
              <p:cNvPr id="49" name="矩形 48">
                <a:extLst>
                  <a:ext uri="{FF2B5EF4-FFF2-40B4-BE49-F238E27FC236}">
                    <a16:creationId xmlns:a16="http://schemas.microsoft.com/office/drawing/2014/main" id="{1C4EFC47-92B6-4AF2-50E4-A4013EEAD6F2}"/>
                  </a:ext>
                </a:extLst>
              </p:cNvPr>
              <p:cNvSpPr/>
              <p:nvPr/>
            </p:nvSpPr>
            <p:spPr>
              <a:xfrm>
                <a:off x="984508" y="5665650"/>
                <a:ext cx="521494" cy="306509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KV</a:t>
                </a:r>
                <a:endParaRPr lang="zh-CN" altLang="en-US" dirty="0"/>
              </a:p>
            </p:txBody>
          </p:sp>
        </p:grpSp>
        <p:grpSp>
          <p:nvGrpSpPr>
            <p:cNvPr id="60" name="组合 59">
              <a:extLst>
                <a:ext uri="{FF2B5EF4-FFF2-40B4-BE49-F238E27FC236}">
                  <a16:creationId xmlns:a16="http://schemas.microsoft.com/office/drawing/2014/main" id="{B0996427-EB66-EC02-DBF2-183C27028C00}"/>
                </a:ext>
              </a:extLst>
            </p:cNvPr>
            <p:cNvGrpSpPr/>
            <p:nvPr/>
          </p:nvGrpSpPr>
          <p:grpSpPr>
            <a:xfrm>
              <a:off x="2279848" y="5665648"/>
              <a:ext cx="1165694" cy="306510"/>
              <a:chOff x="2279848" y="5665648"/>
              <a:chExt cx="1165694" cy="306510"/>
            </a:xfrm>
          </p:grpSpPr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3929C6AB-82DA-6AC9-3210-CFBE90872D9D}"/>
                  </a:ext>
                </a:extLst>
              </p:cNvPr>
              <p:cNvSpPr/>
              <p:nvPr/>
            </p:nvSpPr>
            <p:spPr>
              <a:xfrm>
                <a:off x="2279848" y="5665649"/>
                <a:ext cx="521494" cy="306509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KV</a:t>
                </a:r>
                <a:endParaRPr lang="zh-CN" altLang="en-US" dirty="0"/>
              </a:p>
            </p:txBody>
          </p:sp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id="{358F7F89-91B0-D8D7-2421-7600E598E328}"/>
                  </a:ext>
                </a:extLst>
              </p:cNvPr>
              <p:cNvSpPr/>
              <p:nvPr/>
            </p:nvSpPr>
            <p:spPr>
              <a:xfrm>
                <a:off x="2924048" y="5665648"/>
                <a:ext cx="521494" cy="306509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KV</a:t>
                </a:r>
                <a:endParaRPr lang="zh-CN" altLang="en-US" dirty="0"/>
              </a:p>
            </p:txBody>
          </p:sp>
        </p:grpSp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2366E76C-A71A-72F2-A5FA-9156BA28D4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656" y="4537323"/>
            <a:ext cx="1393177" cy="1393177"/>
          </a:xfrm>
          <a:prstGeom prst="rect">
            <a:avLst/>
          </a:prstGeom>
        </p:spPr>
      </p:pic>
      <p:sp>
        <p:nvSpPr>
          <p:cNvPr id="58" name="矩形 57">
            <a:extLst>
              <a:ext uri="{FF2B5EF4-FFF2-40B4-BE49-F238E27FC236}">
                <a16:creationId xmlns:a16="http://schemas.microsoft.com/office/drawing/2014/main" id="{91A0DF49-B310-D3D5-9850-13148F91EBB0}"/>
              </a:ext>
            </a:extLst>
          </p:cNvPr>
          <p:cNvSpPr/>
          <p:nvPr/>
        </p:nvSpPr>
        <p:spPr>
          <a:xfrm>
            <a:off x="6259830" y="3218247"/>
            <a:ext cx="4457370" cy="3994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</a:rPr>
              <a:t>Context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C0CA3C31-95B0-1392-221D-B7F905D81D2E}"/>
              </a:ext>
            </a:extLst>
          </p:cNvPr>
          <p:cNvSpPr/>
          <p:nvPr/>
        </p:nvSpPr>
        <p:spPr>
          <a:xfrm>
            <a:off x="10717201" y="3217964"/>
            <a:ext cx="1017600" cy="399422"/>
          </a:xfrm>
          <a:prstGeom prst="rect">
            <a:avLst/>
          </a:prstGeom>
          <a:solidFill>
            <a:srgbClr val="D4F4F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</a:rPr>
              <a:t>Query</a:t>
            </a:r>
            <a:endParaRPr lang="zh-CN" altLang="en-US" sz="2400" dirty="0"/>
          </a:p>
        </p:txBody>
      </p:sp>
      <p:grpSp>
        <p:nvGrpSpPr>
          <p:cNvPr id="68" name="组合 67">
            <a:extLst>
              <a:ext uri="{FF2B5EF4-FFF2-40B4-BE49-F238E27FC236}">
                <a16:creationId xmlns:a16="http://schemas.microsoft.com/office/drawing/2014/main" id="{8D63F784-BCAE-CA01-DB79-318983254577}"/>
              </a:ext>
            </a:extLst>
          </p:cNvPr>
          <p:cNvGrpSpPr/>
          <p:nvPr/>
        </p:nvGrpSpPr>
        <p:grpSpPr>
          <a:xfrm>
            <a:off x="7223303" y="3689437"/>
            <a:ext cx="1169164" cy="306510"/>
            <a:chOff x="984508" y="5665650"/>
            <a:chExt cx="1169164" cy="306510"/>
          </a:xfrm>
        </p:grpSpPr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AA3F8FF0-D909-820F-7719-BCCE14B5494E}"/>
                </a:ext>
              </a:extLst>
            </p:cNvPr>
            <p:cNvSpPr/>
            <p:nvPr/>
          </p:nvSpPr>
          <p:spPr>
            <a:xfrm>
              <a:off x="1632178" y="5665651"/>
              <a:ext cx="521494" cy="306509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KV</a:t>
              </a:r>
              <a:endParaRPr lang="zh-CN" altLang="en-US" dirty="0"/>
            </a:p>
          </p:txBody>
        </p: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B70CCB97-7374-0B8A-295D-CAA83D794388}"/>
                </a:ext>
              </a:extLst>
            </p:cNvPr>
            <p:cNvSpPr/>
            <p:nvPr/>
          </p:nvSpPr>
          <p:spPr>
            <a:xfrm>
              <a:off x="984508" y="5665650"/>
              <a:ext cx="521494" cy="306509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KV</a:t>
              </a:r>
              <a:endParaRPr lang="zh-CN" altLang="en-US" dirty="0"/>
            </a:p>
          </p:txBody>
        </p:sp>
      </p:grp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472CA61B-7039-A684-8900-15AC07E3536A}"/>
              </a:ext>
            </a:extLst>
          </p:cNvPr>
          <p:cNvGrpSpPr/>
          <p:nvPr/>
        </p:nvGrpSpPr>
        <p:grpSpPr>
          <a:xfrm>
            <a:off x="8518643" y="3689435"/>
            <a:ext cx="1165694" cy="306510"/>
            <a:chOff x="2279848" y="5665648"/>
            <a:chExt cx="1165694" cy="306510"/>
          </a:xfrm>
        </p:grpSpPr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D81B5E94-0285-6DD0-2215-6408C93FAA6C}"/>
                </a:ext>
              </a:extLst>
            </p:cNvPr>
            <p:cNvSpPr/>
            <p:nvPr/>
          </p:nvSpPr>
          <p:spPr>
            <a:xfrm>
              <a:off x="2279848" y="5665649"/>
              <a:ext cx="521494" cy="306509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KV</a:t>
              </a:r>
              <a:endParaRPr lang="zh-CN" altLang="en-US" dirty="0"/>
            </a:p>
          </p:txBody>
        </p:sp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2B660ADF-EF1B-A85E-3DD4-9E7E43AB94B1}"/>
                </a:ext>
              </a:extLst>
            </p:cNvPr>
            <p:cNvSpPr/>
            <p:nvPr/>
          </p:nvSpPr>
          <p:spPr>
            <a:xfrm>
              <a:off x="2924048" y="5665648"/>
              <a:ext cx="521494" cy="306509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KV</a:t>
              </a:r>
              <a:endParaRPr lang="zh-CN" altLang="en-US" dirty="0"/>
            </a:p>
          </p:txBody>
        </p:sp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1CE47B3C-E13D-7EDC-D670-EEFF76FDE2C8}"/>
              </a:ext>
            </a:extLst>
          </p:cNvPr>
          <p:cNvSpPr/>
          <p:nvPr/>
        </p:nvSpPr>
        <p:spPr>
          <a:xfrm>
            <a:off x="8737600" y="5584134"/>
            <a:ext cx="2982687" cy="460907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369A26B-73CB-9AD3-0B27-E691E1E74764}"/>
              </a:ext>
            </a:extLst>
          </p:cNvPr>
          <p:cNvSpPr txBox="1"/>
          <p:nvPr/>
        </p:nvSpPr>
        <p:spPr>
          <a:xfrm>
            <a:off x="10263269" y="5174044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accent2"/>
                </a:solidFill>
              </a:rPr>
              <a:t>Compute</a:t>
            </a:r>
            <a:endParaRPr lang="zh-CN" alt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220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86A2D5A0-BE7F-7962-319A-6DA0969C968A}"/>
              </a:ext>
            </a:extLst>
          </p:cNvPr>
          <p:cNvPicPr>
            <a:picLocks/>
          </p:cNvPicPr>
          <p:nvPr/>
        </p:nvPicPr>
        <p:blipFill>
          <a:blip r:embed="rId3"/>
          <a:srcRect l="-1" r="442" b="5740"/>
          <a:stretch>
            <a:fillRect/>
          </a:stretch>
        </p:blipFill>
        <p:spPr>
          <a:xfrm>
            <a:off x="1905000" y="3360718"/>
            <a:ext cx="7938083" cy="2932131"/>
          </a:xfrm>
          <a:prstGeom prst="rect">
            <a:avLst/>
          </a:prstGeom>
        </p:spPr>
      </p:pic>
      <p:sp>
        <p:nvSpPr>
          <p:cNvPr id="2" name="内容占位符 1">
            <a:extLst>
              <a:ext uri="{FF2B5EF4-FFF2-40B4-BE49-F238E27FC236}">
                <a16:creationId xmlns:a16="http://schemas.microsoft.com/office/drawing/2014/main" id="{82B8263D-E55B-DFCC-5139-94327E36C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320" y="1092370"/>
            <a:ext cx="11139098" cy="5084593"/>
          </a:xfrm>
        </p:spPr>
        <p:txBody>
          <a:bodyPr/>
          <a:lstStyle/>
          <a:p>
            <a:r>
              <a:rPr lang="en-US" altLang="zh-CN" dirty="0"/>
              <a:t>Experiment Setup:</a:t>
            </a:r>
          </a:p>
          <a:p>
            <a:pPr lvl="1"/>
            <a:r>
              <a:rPr lang="en-US" altLang="zh-CN" dirty="0"/>
              <a:t>We use vLLM, </a:t>
            </a:r>
            <a:r>
              <a:rPr lang="en-US" altLang="zh-CN" dirty="0" err="1"/>
              <a:t>LMCache</a:t>
            </a:r>
            <a:r>
              <a:rPr lang="en-US" altLang="zh-CN" dirty="0"/>
              <a:t> and Mooncake Store.</a:t>
            </a:r>
          </a:p>
          <a:p>
            <a:pPr lvl="1"/>
            <a:r>
              <a:rPr lang="en-US" altLang="zh-CN" dirty="0"/>
              <a:t>400 Gbps network, fixed query tokens (1000), varying context lengths.</a:t>
            </a:r>
          </a:p>
          <a:p>
            <a:r>
              <a:rPr lang="en-US" altLang="zh-CN" dirty="0"/>
              <a:t>Result:</a:t>
            </a:r>
          </a:p>
          <a:p>
            <a:pPr lvl="1"/>
            <a:r>
              <a:rPr lang="en-US" altLang="zh-CN" dirty="0" err="1"/>
              <a:t>KVCache</a:t>
            </a:r>
            <a:r>
              <a:rPr lang="en-US" altLang="zh-CN" dirty="0"/>
              <a:t> loading accounts for up to </a:t>
            </a:r>
            <a:r>
              <a:rPr lang="en-US" altLang="zh-CN" dirty="0">
                <a:solidFill>
                  <a:srgbClr val="2563EB"/>
                </a:solidFill>
              </a:rPr>
              <a:t>90%</a:t>
            </a:r>
            <a:r>
              <a:rPr lang="en-US" altLang="zh-CN" dirty="0"/>
              <a:t> of TTFT, becoming the dominant factor in TTFT.</a:t>
            </a:r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3CE97731-3CBD-2B21-A5A5-9397BA4E3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8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970D0EAB-7DDA-50AE-3134-1871ED40C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320" y="270452"/>
            <a:ext cx="11492170" cy="616536"/>
          </a:xfrm>
        </p:spPr>
        <p:txBody>
          <a:bodyPr/>
          <a:lstStyle/>
          <a:p>
            <a:r>
              <a:rPr lang="en-US" altLang="zh-CN" dirty="0"/>
              <a:t>Emerging Bottleneck: </a:t>
            </a:r>
            <a:r>
              <a:rPr lang="en-US" altLang="zh-CN" dirty="0" err="1"/>
              <a:t>KVCache</a:t>
            </a:r>
            <a:r>
              <a:rPr lang="en-US" altLang="zh-CN" dirty="0"/>
              <a:t> Loading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23510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C75DDD6-C22B-F7DB-F12E-C033AF0BF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9</a:t>
            </a:fld>
            <a:endParaRPr lang="zh-CN" altLang="en-US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41CD422E-C2FA-8AA1-D9BB-6F4E78370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320" y="270452"/>
            <a:ext cx="10859082" cy="616536"/>
          </a:xfrm>
        </p:spPr>
        <p:txBody>
          <a:bodyPr/>
          <a:lstStyle/>
          <a:p>
            <a:r>
              <a:rPr lang="en-US" altLang="zh-CN" dirty="0"/>
              <a:t>A Fundamental Mismatch in Current LLM Serving System</a:t>
            </a:r>
            <a:endParaRPr lang="zh-CN" altLang="en-US" dirty="0"/>
          </a:p>
        </p:txBody>
      </p:sp>
      <p:sp>
        <p:nvSpPr>
          <p:cNvPr id="5" name="下箭头 4">
            <a:extLst>
              <a:ext uri="{FF2B5EF4-FFF2-40B4-BE49-F238E27FC236}">
                <a16:creationId xmlns:a16="http://schemas.microsoft.com/office/drawing/2014/main" id="{8163D0FF-924B-2120-0800-3B7DEEAD38A3}"/>
              </a:ext>
            </a:extLst>
          </p:cNvPr>
          <p:cNvSpPr/>
          <p:nvPr/>
        </p:nvSpPr>
        <p:spPr>
          <a:xfrm>
            <a:off x="4831976" y="3572199"/>
            <a:ext cx="2528047" cy="772125"/>
          </a:xfrm>
          <a:prstGeom prst="down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任意多边形: 形状 75">
            <a:extLst>
              <a:ext uri="{FF2B5EF4-FFF2-40B4-BE49-F238E27FC236}">
                <a16:creationId xmlns:a16="http://schemas.microsoft.com/office/drawing/2014/main" id="{3DDEA903-0246-CDE5-649E-D5605424E344}"/>
              </a:ext>
            </a:extLst>
          </p:cNvPr>
          <p:cNvSpPr/>
          <p:nvPr/>
        </p:nvSpPr>
        <p:spPr>
          <a:xfrm>
            <a:off x="370295" y="4412206"/>
            <a:ext cx="11312917" cy="1415280"/>
          </a:xfrm>
          <a:prstGeom prst="foldedCorner">
            <a:avLst/>
          </a:prstGeom>
          <a:solidFill>
            <a:schemeClr val="accent2">
              <a:lumMod val="40000"/>
              <a:lumOff val="6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t"/>
          <a:lstStyle/>
          <a:p>
            <a:r>
              <a:rPr lang="en-US" altLang="zh-CN" sz="2400" dirty="0"/>
              <a:t>Consequence: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The</a:t>
            </a:r>
            <a:r>
              <a:rPr lang="zh-CN" altLang="en-US" sz="2400" dirty="0"/>
              <a:t> </a:t>
            </a:r>
            <a:r>
              <a:rPr lang="en-US" altLang="zh-CN" sz="2400" dirty="0">
                <a:solidFill>
                  <a:srgbClr val="0432FF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mismatch</a:t>
            </a:r>
            <a:r>
              <a:rPr lang="zh-CN" altLang="en-US" sz="2400" dirty="0"/>
              <a:t> </a:t>
            </a:r>
            <a:r>
              <a:rPr lang="en-US" altLang="zh-CN" sz="2400" dirty="0"/>
              <a:t>between</a:t>
            </a:r>
            <a:r>
              <a:rPr lang="zh-CN" altLang="en-US" sz="2400" dirty="0"/>
              <a:t> </a:t>
            </a:r>
            <a:r>
              <a:rPr lang="en-US" altLang="zh-CN" sz="2400" dirty="0"/>
              <a:t>the</a:t>
            </a:r>
            <a:r>
              <a:rPr lang="zh-CN" altLang="en-US" sz="2400" dirty="0"/>
              <a:t> </a:t>
            </a:r>
            <a:r>
              <a:rPr lang="en-US" altLang="zh-CN" sz="2400" i="1" dirty="0">
                <a:solidFill>
                  <a:srgbClr val="0432FF"/>
                </a:solidFill>
              </a:rPr>
              <a:t>c</a:t>
            </a:r>
            <a:r>
              <a:rPr lang="zh-CN" altLang="zh-CN" sz="2400" i="1" dirty="0">
                <a:solidFill>
                  <a:srgbClr val="0432FF"/>
                </a:solidFill>
              </a:rPr>
              <a:t>ompute-centric </a:t>
            </a:r>
            <a:r>
              <a:rPr lang="en-US" altLang="zh-CN" sz="2400" i="1" dirty="0">
                <a:solidFill>
                  <a:srgbClr val="0432FF"/>
                </a:solidFill>
              </a:rPr>
              <a:t>design</a:t>
            </a:r>
            <a:r>
              <a:rPr lang="zh-CN" altLang="en-US" sz="2400" i="1" dirty="0">
                <a:solidFill>
                  <a:srgbClr val="0432FF"/>
                </a:solidFill>
              </a:rPr>
              <a:t> </a:t>
            </a:r>
            <a:r>
              <a:rPr lang="en-US" altLang="zh-CN" sz="2400" dirty="0"/>
              <a:t>of</a:t>
            </a:r>
            <a:r>
              <a:rPr lang="zh-CN" altLang="en-US" sz="2400" dirty="0"/>
              <a:t> </a:t>
            </a:r>
            <a:r>
              <a:rPr lang="en-US" altLang="zh-CN" sz="2400" dirty="0"/>
              <a:t>current</a:t>
            </a:r>
            <a:r>
              <a:rPr lang="zh-CN" altLang="en-US" sz="2400" dirty="0"/>
              <a:t> </a:t>
            </a:r>
            <a:r>
              <a:rPr lang="en-US" altLang="zh-CN" sz="2400" dirty="0"/>
              <a:t>LLM</a:t>
            </a:r>
            <a:r>
              <a:rPr lang="zh-CN" altLang="en-US" sz="2400" dirty="0"/>
              <a:t> </a:t>
            </a:r>
            <a:r>
              <a:rPr lang="en-US" altLang="zh-CN" sz="2400" dirty="0"/>
              <a:t>systems</a:t>
            </a:r>
            <a:r>
              <a:rPr lang="zh-CN" altLang="zh-CN" sz="2400" dirty="0"/>
              <a:t> </a:t>
            </a:r>
            <a:r>
              <a:rPr lang="en-US" altLang="zh-CN" sz="2400" dirty="0"/>
              <a:t>and</a:t>
            </a:r>
            <a:r>
              <a:rPr lang="zh-CN" altLang="zh-CN" sz="2400" dirty="0">
                <a:solidFill>
                  <a:srgbClr val="FF0000"/>
                </a:solidFill>
              </a:rPr>
              <a:t> </a:t>
            </a:r>
            <a:r>
              <a:rPr lang="zh-CN" altLang="zh-CN" sz="2400" dirty="0"/>
              <a:t>the </a:t>
            </a:r>
            <a:r>
              <a:rPr lang="zh-CN" altLang="zh-CN" sz="2400" i="1" dirty="0">
                <a:solidFill>
                  <a:srgbClr val="0432FF"/>
                </a:solidFill>
              </a:rPr>
              <a:t>network-intensive </a:t>
            </a:r>
            <a:r>
              <a:rPr lang="en-US" altLang="zh-CN" sz="2400" i="1" dirty="0">
                <a:solidFill>
                  <a:srgbClr val="0432FF"/>
                </a:solidFill>
              </a:rPr>
              <a:t>nature</a:t>
            </a:r>
            <a:r>
              <a:rPr lang="zh-CN" altLang="zh-CN" sz="2400" i="1" dirty="0">
                <a:solidFill>
                  <a:srgbClr val="0432FF"/>
                </a:solidFill>
              </a:rPr>
              <a:t> </a:t>
            </a:r>
            <a:r>
              <a:rPr lang="zh-CN" altLang="zh-CN" sz="2400" dirty="0"/>
              <a:t>of </a:t>
            </a:r>
            <a:r>
              <a:rPr lang="en-US" altLang="zh-CN" sz="2400" dirty="0"/>
              <a:t>emerging</a:t>
            </a:r>
            <a:r>
              <a:rPr lang="zh-CN" altLang="en-US" sz="2400" dirty="0"/>
              <a:t> </a:t>
            </a:r>
            <a:r>
              <a:rPr lang="zh-CN" altLang="zh-CN" sz="2400" dirty="0"/>
              <a:t>inferenc</a:t>
            </a:r>
            <a:r>
              <a:rPr lang="en-US" altLang="zh-CN" sz="2400" dirty="0"/>
              <a:t>es</a:t>
            </a:r>
            <a:r>
              <a:rPr lang="zh-CN" altLang="zh-CN" sz="2400" dirty="0"/>
              <a:t> result</a:t>
            </a:r>
            <a:r>
              <a:rPr lang="en-US" altLang="zh-CN" sz="2400" dirty="0"/>
              <a:t>s</a:t>
            </a:r>
            <a:r>
              <a:rPr lang="zh-CN" altLang="zh-CN" sz="2400" dirty="0"/>
              <a:t> in </a:t>
            </a:r>
            <a:r>
              <a:rPr lang="zh-CN" altLang="zh-CN" sz="2400" dirty="0">
                <a:solidFill>
                  <a:srgbClr val="0432FF"/>
                </a:solidFill>
              </a:rPr>
              <a:t>poor </a:t>
            </a:r>
            <a:r>
              <a:rPr lang="en-US" altLang="zh-CN" sz="2400" dirty="0">
                <a:solidFill>
                  <a:srgbClr val="0432FF"/>
                </a:solidFill>
              </a:rPr>
              <a:t>efficiency</a:t>
            </a:r>
            <a:r>
              <a:rPr lang="zh-CN" altLang="zh-CN" sz="2400" dirty="0"/>
              <a:t>.</a:t>
            </a:r>
            <a:endParaRPr lang="zh-CN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任意多边形: 形状 75">
            <a:extLst>
              <a:ext uri="{FF2B5EF4-FFF2-40B4-BE49-F238E27FC236}">
                <a16:creationId xmlns:a16="http://schemas.microsoft.com/office/drawing/2014/main" id="{7F46D727-FE9B-B817-9AD6-88F7D0A57D92}"/>
              </a:ext>
            </a:extLst>
          </p:cNvPr>
          <p:cNvSpPr/>
          <p:nvPr/>
        </p:nvSpPr>
        <p:spPr>
          <a:xfrm>
            <a:off x="429320" y="1400028"/>
            <a:ext cx="4923730" cy="2004375"/>
          </a:xfrm>
          <a:prstGeom prst="foldedCorner">
            <a:avLst/>
          </a:prstGeom>
          <a:solidFill>
            <a:schemeClr val="accent4">
              <a:lumMod val="40000"/>
              <a:lumOff val="6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t"/>
          <a:lstStyle/>
          <a:p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Workload Trend: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 err="1">
                <a:solidFill>
                  <a:srgbClr val="0432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KVCache</a:t>
            </a:r>
            <a:r>
              <a:rPr lang="en-US" altLang="zh-CN" sz="2400" dirty="0">
                <a:solidFill>
                  <a:srgbClr val="0432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network transfer 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and </a:t>
            </a:r>
            <a:r>
              <a:rPr lang="en-US" altLang="zh-CN" sz="2400" dirty="0">
                <a:solidFill>
                  <a:srgbClr val="0432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prefill computation 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contribute </a:t>
            </a:r>
            <a:r>
              <a:rPr lang="en-US" altLang="zh-CN" sz="2400" dirty="0">
                <a:solidFill>
                  <a:srgbClr val="0432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comparably 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to TTFT.</a:t>
            </a:r>
          </a:p>
          <a:p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任意多边形: 形状 75">
            <a:extLst>
              <a:ext uri="{FF2B5EF4-FFF2-40B4-BE49-F238E27FC236}">
                <a16:creationId xmlns:a16="http://schemas.microsoft.com/office/drawing/2014/main" id="{DA4D0B05-8D31-5D11-701A-6C6FDECA1354}"/>
              </a:ext>
            </a:extLst>
          </p:cNvPr>
          <p:cNvSpPr/>
          <p:nvPr/>
        </p:nvSpPr>
        <p:spPr>
          <a:xfrm>
            <a:off x="6765299" y="1400027"/>
            <a:ext cx="4917914" cy="2004375"/>
          </a:xfrm>
          <a:prstGeom prst="foldedCorner">
            <a:avLst/>
          </a:prstGeom>
          <a:solidFill>
            <a:schemeClr val="accent3">
              <a:lumMod val="40000"/>
              <a:lumOff val="6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t"/>
          <a:lstStyle/>
          <a:p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Design: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Current LLM serving systems are designed to be </a:t>
            </a:r>
            <a:r>
              <a:rPr lang="en-US" altLang="zh-CN" sz="2400" dirty="0">
                <a:solidFill>
                  <a:srgbClr val="0432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compute-centric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.</a:t>
            </a:r>
          </a:p>
          <a:p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00656C1C-EF7C-27B8-DD60-887865977C13}"/>
              </a:ext>
            </a:extLst>
          </p:cNvPr>
          <p:cNvSpPr txBox="1"/>
          <p:nvPr/>
        </p:nvSpPr>
        <p:spPr>
          <a:xfrm>
            <a:off x="5294993" y="2095082"/>
            <a:ext cx="160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i="1" dirty="0">
                <a:solidFill>
                  <a:srgbClr val="0432FF"/>
                </a:solidFill>
              </a:rPr>
              <a:t>Mismatch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140860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Arial-Drawing-PDF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22427</TotalTime>
  <Words>1685</Words>
  <Application>Microsoft Office PowerPoint</Application>
  <PresentationFormat>宽屏</PresentationFormat>
  <Paragraphs>313</Paragraphs>
  <Slides>18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3" baseType="lpstr">
      <vt:lpstr>等线</vt:lpstr>
      <vt:lpstr>Arial</vt:lpstr>
      <vt:lpstr>Cambria Math</vt:lpstr>
      <vt:lpstr>Helvetica</vt:lpstr>
      <vt:lpstr>WPS</vt:lpstr>
      <vt:lpstr>Towards Efficient Serving of Network-intensive LLM Inferences</vt:lpstr>
      <vt:lpstr>Background: LLM Inference and Service Objectives</vt:lpstr>
      <vt:lpstr>Background: Long Context Workload and KVCache Reuse</vt:lpstr>
      <vt:lpstr>Background: KVCache in Distributed Storage Pool</vt:lpstr>
      <vt:lpstr>Background: KVCache in Distributed Storage Pool</vt:lpstr>
      <vt:lpstr>Background: KVCache in Distributed Storage Pool</vt:lpstr>
      <vt:lpstr>Background: KVCache in Distributed Storage Pool</vt:lpstr>
      <vt:lpstr>Emerging Bottleneck: KVCache Loading</vt:lpstr>
      <vt:lpstr>A Fundamental Mismatch in Current LLM Serving System</vt:lpstr>
      <vt:lpstr>Problem 1: Low Concurrency in KVCache Loading</vt:lpstr>
      <vt:lpstr>Problem 2: Scheduling Blindness to KVCache Loading Cost</vt:lpstr>
      <vt:lpstr>Overview of Sanic</vt:lpstr>
      <vt:lpstr>Design 1: Stage-Autonomous Execution</vt:lpstr>
      <vt:lpstr>Design 2: Network-Cost-Aware Scheduling</vt:lpstr>
      <vt:lpstr>Evaluation: Experiment Settings</vt:lpstr>
      <vt:lpstr>Evaluation: End-to-End Performance</vt:lpstr>
      <vt:lpstr>Evaluation: Micro-benchmark Analysis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王为业</dc:creator>
  <cp:lastModifiedBy>为业 王</cp:lastModifiedBy>
  <cp:revision>17862</cp:revision>
  <dcterms:created xsi:type="dcterms:W3CDTF">2023-08-09T12:44:00Z</dcterms:created>
  <dcterms:modified xsi:type="dcterms:W3CDTF">2026-08-06T05:13:39Z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104B299F99A546A69F5C7A129C2BC429_12</vt:lpwstr>
  </property>
  <property fmtid="{D5CDD505-2E9C-101B-9397-08002B2CF9AE}" pid="3" name="KSOProductBuildVer">
    <vt:lpwstr>2052-12.8.2.18205</vt:lpwstr>
  </property>
</Properties>
</file>